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9"/>
  </p:notesMasterIdLst>
  <p:sldIdLst>
    <p:sldId id="689" r:id="rId2"/>
    <p:sldId id="274" r:id="rId3"/>
    <p:sldId id="275" r:id="rId4"/>
    <p:sldId id="276" r:id="rId5"/>
    <p:sldId id="719" r:id="rId6"/>
    <p:sldId id="277" r:id="rId7"/>
    <p:sldId id="278" r:id="rId8"/>
    <p:sldId id="279" r:id="rId9"/>
    <p:sldId id="280" r:id="rId10"/>
    <p:sldId id="690" r:id="rId11"/>
    <p:sldId id="273" r:id="rId12"/>
    <p:sldId id="720" r:id="rId13"/>
    <p:sldId id="272" r:id="rId14"/>
    <p:sldId id="282" r:id="rId15"/>
    <p:sldId id="283" r:id="rId16"/>
    <p:sldId id="639" r:id="rId17"/>
    <p:sldId id="640" r:id="rId18"/>
    <p:sldId id="709" r:id="rId19"/>
    <p:sldId id="649" r:id="rId20"/>
    <p:sldId id="710" r:id="rId21"/>
    <p:sldId id="657" r:id="rId22"/>
    <p:sldId id="711" r:id="rId23"/>
    <p:sldId id="659" r:id="rId24"/>
    <p:sldId id="712" r:id="rId25"/>
    <p:sldId id="661" r:id="rId26"/>
    <p:sldId id="713" r:id="rId27"/>
    <p:sldId id="663" r:id="rId28"/>
    <p:sldId id="714" r:id="rId29"/>
    <p:sldId id="665" r:id="rId30"/>
    <p:sldId id="715" r:id="rId31"/>
    <p:sldId id="667" r:id="rId32"/>
    <p:sldId id="716" r:id="rId33"/>
    <p:sldId id="669" r:id="rId34"/>
    <p:sldId id="717" r:id="rId35"/>
    <p:sldId id="671" r:id="rId36"/>
    <p:sldId id="693" r:id="rId37"/>
    <p:sldId id="650" r:id="rId38"/>
    <p:sldId id="694" r:id="rId39"/>
    <p:sldId id="673" r:id="rId40"/>
    <p:sldId id="695" r:id="rId41"/>
    <p:sldId id="675" r:id="rId42"/>
    <p:sldId id="696" r:id="rId43"/>
    <p:sldId id="651" r:id="rId44"/>
    <p:sldId id="697" r:id="rId45"/>
    <p:sldId id="698" r:id="rId46"/>
    <p:sldId id="652" r:id="rId47"/>
    <p:sldId id="700" r:id="rId48"/>
    <p:sldId id="677" r:id="rId49"/>
    <p:sldId id="701" r:id="rId50"/>
    <p:sldId id="679" r:id="rId51"/>
    <p:sldId id="702" r:id="rId52"/>
    <p:sldId id="703" r:id="rId53"/>
    <p:sldId id="704" r:id="rId54"/>
    <p:sldId id="705" r:id="rId55"/>
    <p:sldId id="681" r:id="rId56"/>
    <p:sldId id="682" r:id="rId57"/>
    <p:sldId id="683" r:id="rId58"/>
    <p:sldId id="706" r:id="rId59"/>
    <p:sldId id="707" r:id="rId60"/>
    <p:sldId id="708" r:id="rId61"/>
    <p:sldId id="654" r:id="rId62"/>
    <p:sldId id="686" r:id="rId63"/>
    <p:sldId id="687" r:id="rId64"/>
    <p:sldId id="262" r:id="rId65"/>
    <p:sldId id="688" r:id="rId66"/>
    <p:sldId id="718" r:id="rId67"/>
    <p:sldId id="260" r:id="rId68"/>
  </p:sldIdLst>
  <p:sldSz cx="12192000" cy="6858000"/>
  <p:notesSz cx="6858000" cy="9144000"/>
  <p:embeddedFontLst>
    <p:embeddedFont>
      <p:font typeface="Arial Rounded MT Bold" panose="020F0704030504030204" pitchFamily="34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Mitr" panose="00000500000000000000" pitchFamily="2" charset="-34"/>
      <p:regular r:id="rId77"/>
      <p:bold r:id="rId78"/>
    </p:embeddedFont>
    <p:embeddedFont>
      <p:font typeface="TH Niramit AS" panose="02000506000000020004" pitchFamily="2" charset="-34"/>
      <p:regular r:id="rId79"/>
      <p:bold r:id="rId80"/>
      <p:italic r:id="rId81"/>
      <p:boldItalic r:id="rId82"/>
    </p:embeddedFont>
    <p:embeddedFont>
      <p:font typeface="TH SarabunPSK" panose="020B0500040200020003" pitchFamily="34" charset="-34"/>
      <p:regular r:id="rId83"/>
      <p:bold r:id="rId84"/>
      <p:italic r:id="rId85"/>
      <p:boldItalic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4C7D"/>
    <a:srgbClr val="FFFF66"/>
    <a:srgbClr val="64B5F5"/>
    <a:srgbClr val="F06292"/>
    <a:srgbClr val="F37E1C"/>
    <a:srgbClr val="4C6C36"/>
    <a:srgbClr val="0A3274"/>
    <a:srgbClr val="916D00"/>
    <a:srgbClr val="D9283C"/>
    <a:srgbClr val="A54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9CC05-1B1E-4A34-BEB2-764593B76F04}" v="305" dt="2022-02-07T06:12:13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ลักษณะสีอ่อน 2 - เน้น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ไม่มีสไตล์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สไตล์ธีม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สไตล์ธีม 1 - เน้น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สไตล์สีอ่อ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5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13.fntdata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995846121893244E-2"/>
          <c:y val="5.6488532510528752E-2"/>
          <c:w val="0.91985496042277248"/>
          <c:h val="0.802615460190647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00000">
                    <a:schemeClr val="tx2">
                      <a:lumMod val="75000"/>
                    </a:schemeClr>
                  </a:gs>
                  <a:gs pos="100000">
                    <a:schemeClr val="accent5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C15D-4DED-A52E-BB0B5A0436BC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15D-4DED-A52E-BB0B5A0436BC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C00000"/>
                  </a:gs>
                  <a:gs pos="0">
                    <a:srgbClr val="F85E8E"/>
                  </a:gs>
                </a:gsLst>
                <a:lin ang="27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15D-4DED-A52E-BB0B5A0436BC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15D-4DED-A52E-BB0B5A0436BC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2060"/>
                  </a:gs>
                  <a:gs pos="0">
                    <a:schemeClr val="accent5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15D-4DED-A52E-BB0B5A0436BC}"/>
              </c:ext>
            </c:extLst>
          </c:dPt>
          <c:dPt>
            <c:idx val="5"/>
            <c:invertIfNegative val="0"/>
            <c:bubble3D val="0"/>
            <c:spPr>
              <a:gradFill>
                <a:gsLst>
                  <a:gs pos="0">
                    <a:schemeClr val="accent6">
                      <a:lumMod val="75000"/>
                    </a:schemeClr>
                  </a:gs>
                  <a:gs pos="0">
                    <a:schemeClr val="accent6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C15D-4DED-A52E-BB0B5A0436BC}"/>
              </c:ext>
            </c:extLst>
          </c:dPt>
          <c:dPt>
            <c:idx val="6"/>
            <c:invertIfNegative val="0"/>
            <c:bubble3D val="0"/>
            <c:spPr>
              <a:solidFill>
                <a:srgbClr val="F27D1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C15D-4DED-A52E-BB0B5A0436BC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  <c:pt idx="5">
                  <c:v>2563</c:v>
                </c:pt>
                <c:pt idx="6">
                  <c:v>2564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4.3499999999999996</c:v>
                </c:pt>
                <c:pt idx="1">
                  <c:v>4.41</c:v>
                </c:pt>
                <c:pt idx="2">
                  <c:v>4.6333000000000002</c:v>
                </c:pt>
                <c:pt idx="3">
                  <c:v>4.5</c:v>
                </c:pt>
                <c:pt idx="4">
                  <c:v>4.5663</c:v>
                </c:pt>
                <c:pt idx="5">
                  <c:v>4.6345999999999998</c:v>
                </c:pt>
                <c:pt idx="6">
                  <c:v>4.6638000000000002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5D-4DED-A52E-BB0B5A043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28"/>
        <c:shape val="box"/>
        <c:axId val="1289392064"/>
        <c:axId val="1289394144"/>
        <c:axId val="0"/>
      </c:bar3DChart>
      <c:catAx>
        <c:axId val="128939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289394144"/>
        <c:crosses val="autoZero"/>
        <c:auto val="1"/>
        <c:lblAlgn val="ctr"/>
        <c:lblOffset val="100"/>
        <c:noMultiLvlLbl val="0"/>
      </c:catAx>
      <c:valAx>
        <c:axId val="1289394144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2893920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90CF6F-AE31-4391-8A48-288E37540D43}" type="doc">
      <dgm:prSet loTypeId="urn:microsoft.com/office/officeart/2005/8/layout/balance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CD2EDCD-8C5C-4B84-BDDD-3D5BD61D258B}">
      <dgm:prSet phldrT="[Text]" custT="1"/>
      <dgm:spPr>
        <a:xfrm>
          <a:off x="1371601" y="306384"/>
          <a:ext cx="1463040" cy="812800"/>
        </a:xfrm>
        <a:prstGeom prst="roundRect">
          <a:avLst>
            <a:gd name="adj" fmla="val 10000"/>
          </a:avLst>
        </a:prstGeom>
        <a:solidFill>
          <a:srgbClr val="99CC00">
            <a:alpha val="90000"/>
          </a:srgbClr>
        </a:solidFill>
        <a:ln w="25400" cap="flat" cmpd="sng" algn="ctr">
          <a:solidFill>
            <a:srgbClr val="024631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ศูนย์ฉายรังสี</a:t>
          </a:r>
          <a:endParaRPr lang="en-US" sz="18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gm:t>
    </dgm:pt>
    <dgm:pt modelId="{ACD87F3A-697B-44A8-AB45-FD7C8A62B9E9}" type="parTrans" cxnId="{AA722C44-56EA-417F-A088-E498574E0EEA}">
      <dgm:prSet/>
      <dgm:spPr/>
      <dgm:t>
        <a:bodyPr/>
        <a:lstStyle/>
        <a:p>
          <a:endParaRPr lang="en-US"/>
        </a:p>
      </dgm:t>
    </dgm:pt>
    <dgm:pt modelId="{734D447F-AC31-4B1C-8043-8AAE5573D3B6}" type="sibTrans" cxnId="{AA722C44-56EA-417F-A088-E498574E0EEA}">
      <dgm:prSet/>
      <dgm:spPr/>
      <dgm:t>
        <a:bodyPr/>
        <a:lstStyle/>
        <a:p>
          <a:endParaRPr lang="en-US"/>
        </a:p>
      </dgm:t>
    </dgm:pt>
    <dgm:pt modelId="{D3568F0B-0D36-4BC7-B93B-7E3706E9ADD7}">
      <dgm:prSet phldrT="[Text]" custT="1"/>
      <dgm:spPr>
        <a:xfrm rot="240000">
          <a:off x="1322423" y="2407206"/>
          <a:ext cx="1459793" cy="680114"/>
        </a:xfrm>
        <a:prstGeom prst="roundRect">
          <a:avLst/>
        </a:prstGeom>
        <a:solidFill>
          <a:srgbClr val="CCECFF"/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ฝ่ายบริการ</a:t>
          </a: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วิชาการ</a:t>
          </a:r>
          <a:endParaRPr lang="en-US" sz="1800" b="1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gm:t>
    </dgm:pt>
    <dgm:pt modelId="{C815C1CD-9436-435B-ACB1-B3CAD86E3D54}" type="parTrans" cxnId="{CD765088-B37A-4F13-8582-4DDB5C121A2C}">
      <dgm:prSet/>
      <dgm:spPr/>
      <dgm:t>
        <a:bodyPr/>
        <a:lstStyle/>
        <a:p>
          <a:endParaRPr lang="en-US"/>
        </a:p>
      </dgm:t>
    </dgm:pt>
    <dgm:pt modelId="{FABF53BC-5346-4D87-8036-A2728FAF651D}" type="sibTrans" cxnId="{CD765088-B37A-4F13-8582-4DDB5C121A2C}">
      <dgm:prSet/>
      <dgm:spPr/>
      <dgm:t>
        <a:bodyPr/>
        <a:lstStyle/>
        <a:p>
          <a:endParaRPr lang="en-US"/>
        </a:p>
      </dgm:t>
    </dgm:pt>
    <dgm:pt modelId="{C9174E63-07AF-457C-9CFE-A0924C9EF9AF}">
      <dgm:prSet phldrT="[Text]" custT="1"/>
      <dgm:spPr>
        <a:xfrm rot="240000">
          <a:off x="1405548" y="1277728"/>
          <a:ext cx="1435776" cy="1023573"/>
        </a:xfrm>
        <a:prstGeom prst="roundRect">
          <a:avLst/>
        </a:prstGeom>
        <a:solidFill>
          <a:srgbClr val="CC99FF"/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ศูนย์บริการเทคโนโลยีนิวเคลียร์</a:t>
          </a:r>
          <a:endParaRPr lang="en-US" sz="18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gm:t>
    </dgm:pt>
    <dgm:pt modelId="{EF541F68-F213-4CB9-8DEF-957597B49BC3}" type="parTrans" cxnId="{C36E1E38-50A9-4253-AECB-F05B8BC34779}">
      <dgm:prSet/>
      <dgm:spPr/>
      <dgm:t>
        <a:bodyPr/>
        <a:lstStyle/>
        <a:p>
          <a:endParaRPr lang="en-US"/>
        </a:p>
      </dgm:t>
    </dgm:pt>
    <dgm:pt modelId="{00F12496-50E2-4177-8284-8B166171659F}" type="sibTrans" cxnId="{C36E1E38-50A9-4253-AECB-F05B8BC34779}">
      <dgm:prSet/>
      <dgm:spPr/>
      <dgm:t>
        <a:bodyPr/>
        <a:lstStyle/>
        <a:p>
          <a:endParaRPr lang="en-US"/>
        </a:p>
      </dgm:t>
    </dgm:pt>
    <dgm:pt modelId="{E534E520-1A51-4623-99C2-98CEFDAF25E0}">
      <dgm:prSet phldrT="[Text]" custT="1"/>
      <dgm:spPr>
        <a:xfrm>
          <a:off x="3511508" y="0"/>
          <a:ext cx="1463040" cy="812800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rgbClr val="024631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ศูนย์ไอโซโทปรังสี</a:t>
          </a:r>
          <a:endParaRPr lang="en-US" sz="18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gm:t>
    </dgm:pt>
    <dgm:pt modelId="{D5C8DB74-90A9-4940-86F9-C15A3F841161}" type="parTrans" cxnId="{C72D0238-E14B-450E-B47B-906195D8D454}">
      <dgm:prSet/>
      <dgm:spPr/>
      <dgm:t>
        <a:bodyPr/>
        <a:lstStyle/>
        <a:p>
          <a:endParaRPr lang="en-US"/>
        </a:p>
      </dgm:t>
    </dgm:pt>
    <dgm:pt modelId="{1186DA27-248C-41DE-AB89-5C219D96F9C7}" type="sibTrans" cxnId="{C72D0238-E14B-450E-B47B-906195D8D454}">
      <dgm:prSet/>
      <dgm:spPr/>
      <dgm:t>
        <a:bodyPr/>
        <a:lstStyle/>
        <a:p>
          <a:endParaRPr lang="en-US"/>
        </a:p>
      </dgm:t>
    </dgm:pt>
    <dgm:pt modelId="{ABD47FCB-0F37-4E84-BD5C-A0AB78AECB52}">
      <dgm:prSet phldrT="[Text]" custT="1"/>
      <dgm:spPr>
        <a:xfrm rot="240000">
          <a:off x="3415383" y="2553510"/>
          <a:ext cx="1459793" cy="680114"/>
        </a:xfrm>
        <a:prstGeom prst="roundRect">
          <a:avLst/>
        </a:prstGeom>
        <a:solidFill>
          <a:srgbClr val="FFFFFF">
            <a:lumMod val="65000"/>
          </a:srgbClr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กลุ่มพัฒนา</a:t>
          </a: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ธุรกิจ</a:t>
          </a: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นิวเคลียร์</a:t>
          </a:r>
          <a:endParaRPr lang="en-US" sz="1800" b="1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F0C519DE-BDD5-46E5-BA03-B10E39801960}" type="parTrans" cxnId="{FDA8297D-2935-4EBD-BCF6-948126AE90AC}">
      <dgm:prSet/>
      <dgm:spPr/>
      <dgm:t>
        <a:bodyPr/>
        <a:lstStyle/>
        <a:p>
          <a:endParaRPr lang="en-US"/>
        </a:p>
      </dgm:t>
    </dgm:pt>
    <dgm:pt modelId="{51E75DB3-DA3A-4572-9D1A-7DDBEEB22B10}" type="sibTrans" cxnId="{FDA8297D-2935-4EBD-BCF6-948126AE90AC}">
      <dgm:prSet/>
      <dgm:spPr/>
      <dgm:t>
        <a:bodyPr/>
        <a:lstStyle/>
        <a:p>
          <a:endParaRPr lang="en-US"/>
        </a:p>
      </dgm:t>
    </dgm:pt>
    <dgm:pt modelId="{7ED04D2D-AA46-4E2A-ABBD-126CF951A288}">
      <dgm:prSet phldrT="[Text]" custT="1"/>
      <dgm:spPr>
        <a:xfrm rot="240000">
          <a:off x="3456726" y="1609154"/>
          <a:ext cx="1448215" cy="845685"/>
        </a:xfrm>
        <a:prstGeom prst="roundRect">
          <a:avLst/>
        </a:prstGeom>
        <a:solidFill>
          <a:srgbClr val="FF3399"/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ศูนย์วิศวกรรมและ</a:t>
          </a: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เครื่องมือ</a:t>
          </a: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ด้านเทคโนโลยีนิวเคลียร์</a:t>
          </a:r>
          <a:endParaRPr lang="en-US" sz="1800" b="1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448F29E4-09EF-43F6-9CE5-38B1845EE627}" type="parTrans" cxnId="{498BD470-D1F2-442D-A3AF-8996F4A0924E}">
      <dgm:prSet/>
      <dgm:spPr/>
      <dgm:t>
        <a:bodyPr/>
        <a:lstStyle/>
        <a:p>
          <a:endParaRPr lang="en-US"/>
        </a:p>
      </dgm:t>
    </dgm:pt>
    <dgm:pt modelId="{41EA331A-1C13-4CE6-BEAD-BB1A886BBA78}" type="sibTrans" cxnId="{498BD470-D1F2-442D-A3AF-8996F4A0924E}">
      <dgm:prSet/>
      <dgm:spPr/>
      <dgm:t>
        <a:bodyPr/>
        <a:lstStyle/>
        <a:p>
          <a:endParaRPr lang="en-US"/>
        </a:p>
      </dgm:t>
    </dgm:pt>
    <dgm:pt modelId="{772A7CE0-562D-4AE2-AEBC-242EF2F3936F}">
      <dgm:prSet phldrT="[Text]" custT="1"/>
      <dgm:spPr>
        <a:xfrm rot="240000">
          <a:off x="3527152" y="888839"/>
          <a:ext cx="1459793" cy="680114"/>
        </a:xfrm>
        <a:prstGeom prst="roundRect">
          <a:avLst/>
        </a:prstGeom>
        <a:solidFill>
          <a:srgbClr val="FF6600"/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ศูนย์จัดการกาก</a:t>
          </a:r>
          <a:r>
            <a:rPr lang="th-TH" sz="1800" b="1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กัมมันตรังสี</a:t>
          </a:r>
          <a:endParaRPr lang="en-US" sz="18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gm:t>
    </dgm:pt>
    <dgm:pt modelId="{4A7C495E-9F41-4C0C-8622-E6AA7E8A82DC}" type="parTrans" cxnId="{C0AB941B-3BBA-4C4C-80A4-19DBC0D0CF23}">
      <dgm:prSet/>
      <dgm:spPr/>
      <dgm:t>
        <a:bodyPr/>
        <a:lstStyle/>
        <a:p>
          <a:endParaRPr lang="en-US"/>
        </a:p>
      </dgm:t>
    </dgm:pt>
    <dgm:pt modelId="{0A6DFBD3-0C16-423D-87C3-AC5D5CE01126}" type="sibTrans" cxnId="{C0AB941B-3BBA-4C4C-80A4-19DBC0D0CF23}">
      <dgm:prSet/>
      <dgm:spPr/>
      <dgm:t>
        <a:bodyPr/>
        <a:lstStyle/>
        <a:p>
          <a:endParaRPr lang="en-US"/>
        </a:p>
      </dgm:t>
    </dgm:pt>
    <dgm:pt modelId="{7B5CC108-879C-432F-B266-14D99C3ECF66}" type="pres">
      <dgm:prSet presAssocID="{3C90CF6F-AE31-4391-8A48-288E37540D43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08152D3E-F06B-4B79-B5AA-E4F6D24A20BC}" type="pres">
      <dgm:prSet presAssocID="{3C90CF6F-AE31-4391-8A48-288E37540D43}" presName="dummyMaxCanvas" presStyleCnt="0"/>
      <dgm:spPr/>
    </dgm:pt>
    <dgm:pt modelId="{79B0E35D-06C8-4E60-ACC6-C1E960B53694}" type="pres">
      <dgm:prSet presAssocID="{3C90CF6F-AE31-4391-8A48-288E37540D43}" presName="parentComposite" presStyleCnt="0"/>
      <dgm:spPr/>
    </dgm:pt>
    <dgm:pt modelId="{4E4C6AA5-EC7E-4B4C-B6DE-C8CAD3F08BD1}" type="pres">
      <dgm:prSet presAssocID="{3C90CF6F-AE31-4391-8A48-288E37540D43}" presName="parent1" presStyleLbl="alignAccFollowNode1" presStyleIdx="0" presStyleCnt="4" custLinFactNeighborX="7639" custLinFactNeighborY="37695">
        <dgm:presLayoutVars>
          <dgm:chMax val="4"/>
        </dgm:presLayoutVars>
      </dgm:prSet>
      <dgm:spPr/>
    </dgm:pt>
    <dgm:pt modelId="{49E971AE-DC06-41F0-BB69-F9B5752D2FDF}" type="pres">
      <dgm:prSet presAssocID="{3C90CF6F-AE31-4391-8A48-288E37540D43}" presName="parent2" presStyleLbl="alignAccFollowNode1" presStyleIdx="1" presStyleCnt="4" custLinFactNeighborX="9459" custLinFactNeighborY="-3125">
        <dgm:presLayoutVars>
          <dgm:chMax val="4"/>
        </dgm:presLayoutVars>
      </dgm:prSet>
      <dgm:spPr/>
    </dgm:pt>
    <dgm:pt modelId="{2564DC92-58CB-4452-93B5-0A64F57F5044}" type="pres">
      <dgm:prSet presAssocID="{3C90CF6F-AE31-4391-8A48-288E37540D43}" presName="childrenComposite" presStyleCnt="0"/>
      <dgm:spPr/>
    </dgm:pt>
    <dgm:pt modelId="{7AAC2175-071A-4709-86EC-399339B650D8}" type="pres">
      <dgm:prSet presAssocID="{3C90CF6F-AE31-4391-8A48-288E37540D43}" presName="dummyMaxCanvas_ChildArea" presStyleCnt="0"/>
      <dgm:spPr/>
    </dgm:pt>
    <dgm:pt modelId="{B27C7750-CBCF-4992-B34E-46CE2252743C}" type="pres">
      <dgm:prSet presAssocID="{3C90CF6F-AE31-4391-8A48-288E37540D43}" presName="fulcrum" presStyleLbl="alignAccFollowNode1" presStyleIdx="2" presStyleCnt="4"/>
      <dgm:spPr>
        <a:xfrm>
          <a:off x="2743200" y="3454400"/>
          <a:ext cx="609600" cy="609600"/>
        </a:xfrm>
        <a:prstGeom prst="triangle">
          <a:avLst/>
        </a:prstGeom>
        <a:solidFill>
          <a:srgbClr val="C8E0B0">
            <a:alpha val="90000"/>
          </a:srgbClr>
        </a:solidFill>
        <a:ln w="25400" cap="flat" cmpd="sng" algn="ctr">
          <a:solidFill>
            <a:srgbClr val="024631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A5C5F3B-4F42-45BA-8BF1-6894EED79FC8}" type="pres">
      <dgm:prSet presAssocID="{3C90CF6F-AE31-4391-8A48-288E37540D43}" presName="balance_23" presStyleLbl="alignAccFollowNode1" presStyleIdx="3" presStyleCnt="4">
        <dgm:presLayoutVars>
          <dgm:bulletEnabled val="1"/>
        </dgm:presLayoutVars>
      </dgm:prSet>
      <dgm:spPr>
        <a:xfrm rot="240000">
          <a:off x="1218641" y="3193179"/>
          <a:ext cx="3658717" cy="255842"/>
        </a:xfrm>
        <a:prstGeom prst="rect">
          <a:avLst/>
        </a:prstGeom>
        <a:solidFill>
          <a:srgbClr val="C8E0B0">
            <a:alpha val="90000"/>
          </a:srgbClr>
        </a:solidFill>
        <a:ln w="25400" cap="flat" cmpd="sng" algn="ctr">
          <a:solidFill>
            <a:srgbClr val="024631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24D1FDF-B2B7-4973-8252-76B066627D03}" type="pres">
      <dgm:prSet presAssocID="{3C90CF6F-AE31-4391-8A48-288E37540D43}" presName="right_23_1" presStyleLbl="node1" presStyleIdx="0" presStyleCnt="5">
        <dgm:presLayoutVars>
          <dgm:bulletEnabled val="1"/>
        </dgm:presLayoutVars>
      </dgm:prSet>
      <dgm:spPr/>
    </dgm:pt>
    <dgm:pt modelId="{70CE15BD-B17D-41DC-BDE8-22583BD207C3}" type="pres">
      <dgm:prSet presAssocID="{3C90CF6F-AE31-4391-8A48-288E37540D43}" presName="right_23_2" presStyleLbl="node1" presStyleIdx="1" presStyleCnt="5" custScaleY="121064" custLinFactNeighborX="-1149" custLinFactNeighborY="-16667">
        <dgm:presLayoutVars>
          <dgm:bulletEnabled val="1"/>
        </dgm:presLayoutVars>
      </dgm:prSet>
      <dgm:spPr/>
    </dgm:pt>
    <dgm:pt modelId="{FDCBE36E-A6BA-4E3E-B5A7-9E79FD225DF2}" type="pres">
      <dgm:prSet presAssocID="{3C90CF6F-AE31-4391-8A48-288E37540D43}" presName="right_23_3" presStyleLbl="node1" presStyleIdx="2" presStyleCnt="5" custLinFactNeighborX="406" custLinFactNeighborY="-27924">
        <dgm:presLayoutVars>
          <dgm:bulletEnabled val="1"/>
        </dgm:presLayoutVars>
      </dgm:prSet>
      <dgm:spPr/>
    </dgm:pt>
    <dgm:pt modelId="{7AEE15D7-D4F9-4593-AB79-193A190137E6}" type="pres">
      <dgm:prSet presAssocID="{3C90CF6F-AE31-4391-8A48-288E37540D43}" presName="left_23_1" presStyleLbl="node1" presStyleIdx="3" presStyleCnt="5">
        <dgm:presLayoutVars>
          <dgm:bulletEnabled val="1"/>
        </dgm:presLayoutVars>
      </dgm:prSet>
      <dgm:spPr/>
    </dgm:pt>
    <dgm:pt modelId="{1220F176-2EA7-4EF8-B731-4AF5C041F573}" type="pres">
      <dgm:prSet presAssocID="{3C90CF6F-AE31-4391-8A48-288E37540D43}" presName="left_23_2" presStyleLbl="node1" presStyleIdx="4" presStyleCnt="5" custScaleY="143695" custLinFactNeighborX="1216" custLinFactNeighborY="-28993">
        <dgm:presLayoutVars>
          <dgm:bulletEnabled val="1"/>
        </dgm:presLayoutVars>
      </dgm:prSet>
      <dgm:spPr/>
    </dgm:pt>
  </dgm:ptLst>
  <dgm:cxnLst>
    <dgm:cxn modelId="{C0AB941B-3BBA-4C4C-80A4-19DBC0D0CF23}" srcId="{E534E520-1A51-4623-99C2-98CEFDAF25E0}" destId="{772A7CE0-562D-4AE2-AEBC-242EF2F3936F}" srcOrd="2" destOrd="0" parTransId="{4A7C495E-9F41-4C0C-8622-E6AA7E8A82DC}" sibTransId="{0A6DFBD3-0C16-423D-87C3-AC5D5CE01126}"/>
    <dgm:cxn modelId="{A9DE7820-C098-4899-8345-BC29C80BE406}" type="presOf" srcId="{3C90CF6F-AE31-4391-8A48-288E37540D43}" destId="{7B5CC108-879C-432F-B266-14D99C3ECF66}" srcOrd="0" destOrd="0" presId="urn:microsoft.com/office/officeart/2005/8/layout/balance1"/>
    <dgm:cxn modelId="{C72D0238-E14B-450E-B47B-906195D8D454}" srcId="{3C90CF6F-AE31-4391-8A48-288E37540D43}" destId="{E534E520-1A51-4623-99C2-98CEFDAF25E0}" srcOrd="1" destOrd="0" parTransId="{D5C8DB74-90A9-4940-86F9-C15A3F841161}" sibTransId="{1186DA27-248C-41DE-AB89-5C219D96F9C7}"/>
    <dgm:cxn modelId="{C36E1E38-50A9-4253-AECB-F05B8BC34779}" srcId="{7CD2EDCD-8C5C-4B84-BDDD-3D5BD61D258B}" destId="{C9174E63-07AF-457C-9CFE-A0924C9EF9AF}" srcOrd="1" destOrd="0" parTransId="{EF541F68-F213-4CB9-8DEF-957597B49BC3}" sibTransId="{00F12496-50E2-4177-8284-8B166171659F}"/>
    <dgm:cxn modelId="{AA722C44-56EA-417F-A088-E498574E0EEA}" srcId="{3C90CF6F-AE31-4391-8A48-288E37540D43}" destId="{7CD2EDCD-8C5C-4B84-BDDD-3D5BD61D258B}" srcOrd="0" destOrd="0" parTransId="{ACD87F3A-697B-44A8-AB45-FD7C8A62B9E9}" sibTransId="{734D447F-AC31-4B1C-8043-8AAE5573D3B6}"/>
    <dgm:cxn modelId="{498BD470-D1F2-442D-A3AF-8996F4A0924E}" srcId="{E534E520-1A51-4623-99C2-98CEFDAF25E0}" destId="{7ED04D2D-AA46-4E2A-ABBD-126CF951A288}" srcOrd="1" destOrd="0" parTransId="{448F29E4-09EF-43F6-9CE5-38B1845EE627}" sibTransId="{41EA331A-1C13-4CE6-BEAD-BB1A886BBA78}"/>
    <dgm:cxn modelId="{57DAAD73-0CF2-4448-9D89-7C6C5899364C}" type="presOf" srcId="{C9174E63-07AF-457C-9CFE-A0924C9EF9AF}" destId="{1220F176-2EA7-4EF8-B731-4AF5C041F573}" srcOrd="0" destOrd="0" presId="urn:microsoft.com/office/officeart/2005/8/layout/balance1"/>
    <dgm:cxn modelId="{FDA8297D-2935-4EBD-BCF6-948126AE90AC}" srcId="{E534E520-1A51-4623-99C2-98CEFDAF25E0}" destId="{ABD47FCB-0F37-4E84-BD5C-A0AB78AECB52}" srcOrd="0" destOrd="0" parTransId="{F0C519DE-BDD5-46E5-BA03-B10E39801960}" sibTransId="{51E75DB3-DA3A-4572-9D1A-7DDBEEB22B10}"/>
    <dgm:cxn modelId="{CD765088-B37A-4F13-8582-4DDB5C121A2C}" srcId="{7CD2EDCD-8C5C-4B84-BDDD-3D5BD61D258B}" destId="{D3568F0B-0D36-4BC7-B93B-7E3706E9ADD7}" srcOrd="0" destOrd="0" parTransId="{C815C1CD-9436-435B-ACB1-B3CAD86E3D54}" sibTransId="{FABF53BC-5346-4D87-8036-A2728FAF651D}"/>
    <dgm:cxn modelId="{1A86C58A-065C-4822-8786-DA750D297950}" type="presOf" srcId="{7ED04D2D-AA46-4E2A-ABBD-126CF951A288}" destId="{70CE15BD-B17D-41DC-BDE8-22583BD207C3}" srcOrd="0" destOrd="0" presId="urn:microsoft.com/office/officeart/2005/8/layout/balance1"/>
    <dgm:cxn modelId="{8809398F-8C2D-4DCD-A579-5A92245F0122}" type="presOf" srcId="{772A7CE0-562D-4AE2-AEBC-242EF2F3936F}" destId="{FDCBE36E-A6BA-4E3E-B5A7-9E79FD225DF2}" srcOrd="0" destOrd="0" presId="urn:microsoft.com/office/officeart/2005/8/layout/balance1"/>
    <dgm:cxn modelId="{FE7342B0-B2FD-4BDE-AB31-3ADF90045C22}" type="presOf" srcId="{ABD47FCB-0F37-4E84-BD5C-A0AB78AECB52}" destId="{424D1FDF-B2B7-4973-8252-76B066627D03}" srcOrd="0" destOrd="0" presId="urn:microsoft.com/office/officeart/2005/8/layout/balance1"/>
    <dgm:cxn modelId="{1C4340CB-8E0D-4B3E-BDD5-D32F6343F186}" type="presOf" srcId="{D3568F0B-0D36-4BC7-B93B-7E3706E9ADD7}" destId="{7AEE15D7-D4F9-4593-AB79-193A190137E6}" srcOrd="0" destOrd="0" presId="urn:microsoft.com/office/officeart/2005/8/layout/balance1"/>
    <dgm:cxn modelId="{CD7F97D4-D89D-453E-8533-90855BF2BF20}" type="presOf" srcId="{E534E520-1A51-4623-99C2-98CEFDAF25E0}" destId="{49E971AE-DC06-41F0-BB69-F9B5752D2FDF}" srcOrd="0" destOrd="0" presId="urn:microsoft.com/office/officeart/2005/8/layout/balance1"/>
    <dgm:cxn modelId="{3E9C78DA-39E5-4190-811B-B0023B167D60}" type="presOf" srcId="{7CD2EDCD-8C5C-4B84-BDDD-3D5BD61D258B}" destId="{4E4C6AA5-EC7E-4B4C-B6DE-C8CAD3F08BD1}" srcOrd="0" destOrd="0" presId="urn:microsoft.com/office/officeart/2005/8/layout/balance1"/>
    <dgm:cxn modelId="{4A9385C4-2CAD-4E02-83A6-AD0C2765AC8C}" type="presParOf" srcId="{7B5CC108-879C-432F-B266-14D99C3ECF66}" destId="{08152D3E-F06B-4B79-B5AA-E4F6D24A20BC}" srcOrd="0" destOrd="0" presId="urn:microsoft.com/office/officeart/2005/8/layout/balance1"/>
    <dgm:cxn modelId="{BE93C4A3-DA80-4823-B36E-B6CF9576C7B7}" type="presParOf" srcId="{7B5CC108-879C-432F-B266-14D99C3ECF66}" destId="{79B0E35D-06C8-4E60-ACC6-C1E960B53694}" srcOrd="1" destOrd="0" presId="urn:microsoft.com/office/officeart/2005/8/layout/balance1"/>
    <dgm:cxn modelId="{BEFD726E-6509-458D-AE84-7CA6952EA8BA}" type="presParOf" srcId="{79B0E35D-06C8-4E60-ACC6-C1E960B53694}" destId="{4E4C6AA5-EC7E-4B4C-B6DE-C8CAD3F08BD1}" srcOrd="0" destOrd="0" presId="urn:microsoft.com/office/officeart/2005/8/layout/balance1"/>
    <dgm:cxn modelId="{CB8224FB-EDB0-4BAD-94A5-1283121CB827}" type="presParOf" srcId="{79B0E35D-06C8-4E60-ACC6-C1E960B53694}" destId="{49E971AE-DC06-41F0-BB69-F9B5752D2FDF}" srcOrd="1" destOrd="0" presId="urn:microsoft.com/office/officeart/2005/8/layout/balance1"/>
    <dgm:cxn modelId="{24675001-A86A-4CE3-B101-64E4699393A9}" type="presParOf" srcId="{7B5CC108-879C-432F-B266-14D99C3ECF66}" destId="{2564DC92-58CB-4452-93B5-0A64F57F5044}" srcOrd="2" destOrd="0" presId="urn:microsoft.com/office/officeart/2005/8/layout/balance1"/>
    <dgm:cxn modelId="{AC5BE5C7-7F21-49BA-A12E-A15A348EA712}" type="presParOf" srcId="{2564DC92-58CB-4452-93B5-0A64F57F5044}" destId="{7AAC2175-071A-4709-86EC-399339B650D8}" srcOrd="0" destOrd="0" presId="urn:microsoft.com/office/officeart/2005/8/layout/balance1"/>
    <dgm:cxn modelId="{957109FF-9D04-4DB6-8BDE-79CB35514CDD}" type="presParOf" srcId="{2564DC92-58CB-4452-93B5-0A64F57F5044}" destId="{B27C7750-CBCF-4992-B34E-46CE2252743C}" srcOrd="1" destOrd="0" presId="urn:microsoft.com/office/officeart/2005/8/layout/balance1"/>
    <dgm:cxn modelId="{3BE411B7-219C-4A4C-A2ED-20A260743B4C}" type="presParOf" srcId="{2564DC92-58CB-4452-93B5-0A64F57F5044}" destId="{EA5C5F3B-4F42-45BA-8BF1-6894EED79FC8}" srcOrd="2" destOrd="0" presId="urn:microsoft.com/office/officeart/2005/8/layout/balance1"/>
    <dgm:cxn modelId="{99114749-52BD-431F-B892-B2C47F35C1E3}" type="presParOf" srcId="{2564DC92-58CB-4452-93B5-0A64F57F5044}" destId="{424D1FDF-B2B7-4973-8252-76B066627D03}" srcOrd="3" destOrd="0" presId="urn:microsoft.com/office/officeart/2005/8/layout/balance1"/>
    <dgm:cxn modelId="{8A9EFCEA-2838-4BC5-B678-BDA4487C1850}" type="presParOf" srcId="{2564DC92-58CB-4452-93B5-0A64F57F5044}" destId="{70CE15BD-B17D-41DC-BDE8-22583BD207C3}" srcOrd="4" destOrd="0" presId="urn:microsoft.com/office/officeart/2005/8/layout/balance1"/>
    <dgm:cxn modelId="{EDAD31AA-6495-45F3-8C57-0F92E4CB1B7B}" type="presParOf" srcId="{2564DC92-58CB-4452-93B5-0A64F57F5044}" destId="{FDCBE36E-A6BA-4E3E-B5A7-9E79FD225DF2}" srcOrd="5" destOrd="0" presId="urn:microsoft.com/office/officeart/2005/8/layout/balance1"/>
    <dgm:cxn modelId="{79C626E1-9C9E-4E90-BCF6-91BD61A40FAF}" type="presParOf" srcId="{2564DC92-58CB-4452-93B5-0A64F57F5044}" destId="{7AEE15D7-D4F9-4593-AB79-193A190137E6}" srcOrd="6" destOrd="0" presId="urn:microsoft.com/office/officeart/2005/8/layout/balance1"/>
    <dgm:cxn modelId="{61E1FE05-D9F1-45FF-A2FA-87289B1ADE3D}" type="presParOf" srcId="{2564DC92-58CB-4452-93B5-0A64F57F5044}" destId="{1220F176-2EA7-4EF8-B731-4AF5C041F573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C6AA5-EC7E-4B4C-B6DE-C8CAD3F08BD1}">
      <dsp:nvSpPr>
        <dsp:cNvPr id="0" name=""/>
        <dsp:cNvSpPr/>
      </dsp:nvSpPr>
      <dsp:spPr>
        <a:xfrm>
          <a:off x="1371601" y="306384"/>
          <a:ext cx="1463040" cy="812800"/>
        </a:xfrm>
        <a:prstGeom prst="roundRect">
          <a:avLst>
            <a:gd name="adj" fmla="val 10000"/>
          </a:avLst>
        </a:prstGeom>
        <a:solidFill>
          <a:srgbClr val="99CC00">
            <a:alpha val="90000"/>
          </a:srgbClr>
        </a:solidFill>
        <a:ln w="25400" cap="flat" cmpd="sng" algn="ctr">
          <a:solidFill>
            <a:srgbClr val="0246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ศูนย์ฉายรังสี</a:t>
          </a:r>
          <a:endParaRPr lang="en-US" sz="1800" kern="12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sp:txBody>
      <dsp:txXfrm>
        <a:off x="1395407" y="330190"/>
        <a:ext cx="1415428" cy="765188"/>
      </dsp:txXfrm>
    </dsp:sp>
    <dsp:sp modelId="{49E971AE-DC06-41F0-BB69-F9B5752D2FDF}">
      <dsp:nvSpPr>
        <dsp:cNvPr id="0" name=""/>
        <dsp:cNvSpPr/>
      </dsp:nvSpPr>
      <dsp:spPr>
        <a:xfrm>
          <a:off x="3511508" y="0"/>
          <a:ext cx="1463040" cy="812800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rgbClr val="0246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ศูนย์ไอโซโทปรังสี</a:t>
          </a:r>
          <a:endParaRPr lang="en-US" sz="1800" kern="12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sp:txBody>
      <dsp:txXfrm>
        <a:off x="3535314" y="23806"/>
        <a:ext cx="1415428" cy="765188"/>
      </dsp:txXfrm>
    </dsp:sp>
    <dsp:sp modelId="{B27C7750-CBCF-4992-B34E-46CE2252743C}">
      <dsp:nvSpPr>
        <dsp:cNvPr id="0" name=""/>
        <dsp:cNvSpPr/>
      </dsp:nvSpPr>
      <dsp:spPr>
        <a:xfrm>
          <a:off x="2743200" y="3454400"/>
          <a:ext cx="609600" cy="609600"/>
        </a:xfrm>
        <a:prstGeom prst="triangle">
          <a:avLst/>
        </a:prstGeom>
        <a:solidFill>
          <a:srgbClr val="C8E0B0">
            <a:alpha val="90000"/>
          </a:srgbClr>
        </a:solidFill>
        <a:ln w="25400" cap="flat" cmpd="sng" algn="ctr">
          <a:solidFill>
            <a:srgbClr val="0246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5C5F3B-4F42-45BA-8BF1-6894EED79FC8}">
      <dsp:nvSpPr>
        <dsp:cNvPr id="0" name=""/>
        <dsp:cNvSpPr/>
      </dsp:nvSpPr>
      <dsp:spPr>
        <a:xfrm rot="240000">
          <a:off x="1218641" y="3193179"/>
          <a:ext cx="3658717" cy="255842"/>
        </a:xfrm>
        <a:prstGeom prst="rect">
          <a:avLst/>
        </a:prstGeom>
        <a:solidFill>
          <a:srgbClr val="C8E0B0">
            <a:alpha val="90000"/>
          </a:srgbClr>
        </a:solidFill>
        <a:ln w="25400" cap="flat" cmpd="sng" algn="ctr">
          <a:solidFill>
            <a:srgbClr val="024631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D1FDF-B2B7-4973-8252-76B066627D03}">
      <dsp:nvSpPr>
        <dsp:cNvPr id="0" name=""/>
        <dsp:cNvSpPr/>
      </dsp:nvSpPr>
      <dsp:spPr>
        <a:xfrm rot="240000">
          <a:off x="3415383" y="2553510"/>
          <a:ext cx="1459793" cy="680114"/>
        </a:xfrm>
        <a:prstGeom prst="roundRect">
          <a:avLst/>
        </a:prstGeom>
        <a:solidFill>
          <a:srgbClr val="FFFFFF">
            <a:lumMod val="65000"/>
          </a:srgbClr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กลุ่มพัฒนา</a:t>
          </a: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ธุรกิจ</a:t>
          </a: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นิวเคลียร์</a:t>
          </a:r>
          <a:endParaRPr lang="en-US" sz="1800" b="1" kern="12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3448583" y="2586710"/>
        <a:ext cx="1393393" cy="613714"/>
      </dsp:txXfrm>
    </dsp:sp>
    <dsp:sp modelId="{70CE15BD-B17D-41DC-BDE8-22583BD207C3}">
      <dsp:nvSpPr>
        <dsp:cNvPr id="0" name=""/>
        <dsp:cNvSpPr/>
      </dsp:nvSpPr>
      <dsp:spPr>
        <a:xfrm rot="240000">
          <a:off x="3456726" y="1609154"/>
          <a:ext cx="1448215" cy="845685"/>
        </a:xfrm>
        <a:prstGeom prst="roundRect">
          <a:avLst/>
        </a:prstGeom>
        <a:solidFill>
          <a:srgbClr val="FF3399"/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ศูนย์วิศวกรรมและ</a:t>
          </a: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เครื่องมือ</a:t>
          </a: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ด้านเทคโนโลยีนิวเคลียร์</a:t>
          </a:r>
          <a:endParaRPr lang="en-US" sz="1800" b="1" kern="12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3498009" y="1650437"/>
        <a:ext cx="1365649" cy="763119"/>
      </dsp:txXfrm>
    </dsp:sp>
    <dsp:sp modelId="{FDCBE36E-A6BA-4E3E-B5A7-9E79FD225DF2}">
      <dsp:nvSpPr>
        <dsp:cNvPr id="0" name=""/>
        <dsp:cNvSpPr/>
      </dsp:nvSpPr>
      <dsp:spPr>
        <a:xfrm rot="240000">
          <a:off x="3527152" y="888839"/>
          <a:ext cx="1459793" cy="680114"/>
        </a:xfrm>
        <a:prstGeom prst="roundRect">
          <a:avLst/>
        </a:prstGeom>
        <a:solidFill>
          <a:srgbClr val="FF6600"/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ศูนย์จัดการกาก</a:t>
          </a: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กัมมันตรังสี</a:t>
          </a:r>
          <a:endParaRPr lang="en-US" sz="1800" kern="12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sp:txBody>
      <dsp:txXfrm>
        <a:off x="3560352" y="922039"/>
        <a:ext cx="1393393" cy="613714"/>
      </dsp:txXfrm>
    </dsp:sp>
    <dsp:sp modelId="{7AEE15D7-D4F9-4593-AB79-193A190137E6}">
      <dsp:nvSpPr>
        <dsp:cNvPr id="0" name=""/>
        <dsp:cNvSpPr/>
      </dsp:nvSpPr>
      <dsp:spPr>
        <a:xfrm rot="240000">
          <a:off x="1322423" y="2407206"/>
          <a:ext cx="1459793" cy="680114"/>
        </a:xfrm>
        <a:prstGeom prst="roundRect">
          <a:avLst/>
        </a:prstGeom>
        <a:solidFill>
          <a:srgbClr val="CCECFF"/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ฝ่ายบริการ</a:t>
          </a: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วิชาการ</a:t>
          </a:r>
          <a:endParaRPr lang="en-US" sz="1800" b="1" kern="12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sp:txBody>
      <dsp:txXfrm>
        <a:off x="1355623" y="2440406"/>
        <a:ext cx="1393393" cy="613714"/>
      </dsp:txXfrm>
    </dsp:sp>
    <dsp:sp modelId="{1220F176-2EA7-4EF8-B731-4AF5C041F573}">
      <dsp:nvSpPr>
        <dsp:cNvPr id="0" name=""/>
        <dsp:cNvSpPr/>
      </dsp:nvSpPr>
      <dsp:spPr>
        <a:xfrm rot="240000">
          <a:off x="1405548" y="1277728"/>
          <a:ext cx="1435776" cy="1023573"/>
        </a:xfrm>
        <a:prstGeom prst="roundRect">
          <a:avLst/>
        </a:prstGeom>
        <a:solidFill>
          <a:srgbClr val="CC99FF"/>
        </a:solidFill>
        <a:ln w="25400" cap="flat" cmpd="sng" algn="ctr">
          <a:solidFill>
            <a:srgbClr val="0246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solidFill>
                <a:srgbClr val="024631">
                  <a:hueOff val="0"/>
                  <a:satOff val="0"/>
                  <a:lumOff val="0"/>
                  <a:alphaOff val="0"/>
                </a:srgb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rPr>
            <a:t>ศูนย์บริการเทคโนโลยีนิวเคลียร์</a:t>
          </a:r>
          <a:endParaRPr lang="en-US" sz="1800" kern="1200" dirty="0">
            <a:solidFill>
              <a:srgbClr val="024631">
                <a:hueOff val="0"/>
                <a:satOff val="0"/>
                <a:lumOff val="0"/>
                <a:alphaOff val="0"/>
              </a:srgbClr>
            </a:solidFill>
            <a:latin typeface="TH Niramit AS" panose="02000506000000020004" pitchFamily="2" charset="-34"/>
            <a:ea typeface="+mn-ea"/>
            <a:cs typeface="TH Niramit AS" panose="02000506000000020004" pitchFamily="2" charset="-34"/>
          </a:endParaRPr>
        </a:p>
      </dsp:txBody>
      <dsp:txXfrm>
        <a:off x="1455515" y="1327695"/>
        <a:ext cx="1335842" cy="923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14738-6D60-46D9-90DE-48216FD1F704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BAA1D-6D0A-4939-8CF0-9B288B838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0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9500-D1CA-4F1C-8BD3-89F18EDF8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76BD4-6146-490D-97FA-3D16C7817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8C7BA-D659-463F-9756-641D7082C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FCD83-C6BE-46C2-B744-EC4A19A7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5A2E7-DF5A-4193-AFCF-ACB0EDC2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0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C15D-C440-436D-B793-79C89B9C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1EBCB-86BE-4F5B-8060-B42AB06F0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ED0DD-0614-4248-B191-B24F0308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06502-ACA2-4649-9C51-6868AEBD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02412-8808-4FD0-BDE2-605EFAD9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5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62D7C-1AF6-4E31-89DD-533C65270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04ECE-A2C2-487D-BAE8-9F9893DD4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78B87-DF1F-4286-B3C6-2991B6434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33B65-7D66-47D6-854C-69C11175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43BD-3242-4942-9AE5-08E82807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F352-C4E9-4D83-A31A-78478F51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78ED-004B-42A4-B687-7D1D05520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71224-C7AE-4FC4-AD80-2B4B4687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AAC70-B21A-41BB-B1A4-781DD164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DB3A3-CFE2-46E0-B4B5-9F6DCEB9A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6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7700F-CA91-46BE-A901-943742CD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B750A-8FC8-496E-84B5-79967B3F9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97D47-D47C-4686-BDC4-57A2B92DE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73BB6-AB0D-4674-AD6B-F42D6A558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3F8B-66D9-4A5B-9C57-B4F58ADA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1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F19D-A4AE-463D-ADBB-D3D478A9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F3608-5FC8-4C72-9718-9453CABA4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2B513-1B5E-42EC-AAB7-97B6F4BE3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C0E4A-78B3-456A-9E6D-D3D7FBBC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FF23E-E688-4F1D-BDDC-1842BF0A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6ECF2-A625-4C92-93A1-4917C0F0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2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46D5-2CD8-4D73-87F3-60DBBDE4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51945-88FA-45FD-9DA8-D49B38DE2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DDF53-CA9D-46A3-AAEB-8E96F8215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53173-7867-4183-B1BD-9BD52E295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DBAD42-FCD3-4563-9AD0-35A5B2FE3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7A9E99-0FFC-481B-88BF-64C99DDC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F3FC2-E11E-4E6A-A551-BE59A39D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F2946F-DF7F-4BCE-A869-7E6F9969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112FF-8FA6-4120-8B4C-6270842E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F2EB66-491A-4757-A21D-F01518EA8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F4BC2-D77E-480A-BBE3-1A1BC32B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D00C3-8B71-4473-B2AC-C87AE076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0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4A0C4E-3FC1-4014-8BC3-A9023B85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C3DF-D410-447F-909F-ED07E2B6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CED22-9CD8-4B53-A65B-4EE7FD7B5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0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643C8-2966-4D64-8F35-E31F3EAD8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B9603-E9CF-408F-801C-7DE30EE62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028AB-0ED7-46F5-BFD7-7EB69D481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ED80A-90CE-4772-88A4-36D164F7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C4D7C-49DE-445B-917E-548F54A8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76096-2F3D-42DF-B4CE-C491FC8D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9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5893-214B-4FCA-B72D-246805ADB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77EA99-E446-4EAF-95A5-72442C1F33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8BB0C-FD03-483B-90CD-2D9D32B0B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EA1F8-94FC-4FDD-B2B4-405AD766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4F691-4914-4C8E-AE87-253D8DD26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8E135-3D0E-475B-8F4B-C8BFC7CB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0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5FC113-2FC4-48CC-B985-590A34CD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D735F-EC2E-4F3D-8A22-38361BEDF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B3BC2-9EE8-4A9B-97EA-0474597F3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8484E-4560-4D59-80FD-33C404147BD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330F7-A691-436D-A2AD-B4346B723F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DC4BE-6257-4C47-B71C-5286E0EB4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FDF3A-809D-498D-8AB9-C3F77F47B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microsoft.com/office/2007/relationships/hdphoto" Target="../media/hdphoto8.wdp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3.png"/><Relationship Id="rId4" Type="http://schemas.microsoft.com/office/2007/relationships/hdphoto" Target="../media/hdphoto8.wdp"/><Relationship Id="rId9" Type="http://schemas.openxmlformats.org/officeDocument/2006/relationships/image" Target="../media/image2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microsoft.com/office/2007/relationships/hdphoto" Target="../media/hdphoto1.wdp"/><Relationship Id="rId4" Type="http://schemas.microsoft.com/office/2007/relationships/hdphoto" Target="../media/hdphoto8.wdp"/><Relationship Id="rId9" Type="http://schemas.openxmlformats.org/officeDocument/2006/relationships/image" Target="../media/image3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12" Type="http://schemas.openxmlformats.org/officeDocument/2006/relationships/image" Target="../media/image68.png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7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66.png"/><Relationship Id="rId4" Type="http://schemas.microsoft.com/office/2007/relationships/hdphoto" Target="../media/hdphoto8.wdp"/><Relationship Id="rId9" Type="http://schemas.openxmlformats.org/officeDocument/2006/relationships/image" Target="../media/image65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12" Type="http://schemas.openxmlformats.org/officeDocument/2006/relationships/image" Target="../media/image74.png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3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72.png"/><Relationship Id="rId4" Type="http://schemas.microsoft.com/office/2007/relationships/hdphoto" Target="../media/hdphoto8.wdp"/><Relationship Id="rId9" Type="http://schemas.openxmlformats.org/officeDocument/2006/relationships/image" Target="../media/image71.pn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12" Type="http://schemas.openxmlformats.org/officeDocument/2006/relationships/image" Target="../media/image80.png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9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78.png"/><Relationship Id="rId4" Type="http://schemas.microsoft.com/office/2007/relationships/hdphoto" Target="../media/hdphoto8.wdp"/><Relationship Id="rId9" Type="http://schemas.openxmlformats.org/officeDocument/2006/relationships/image" Target="../media/image77.png"/><Relationship Id="rId1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12" Type="http://schemas.openxmlformats.org/officeDocument/2006/relationships/image" Target="../media/image86.png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85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84.png"/><Relationship Id="rId4" Type="http://schemas.microsoft.com/office/2007/relationships/hdphoto" Target="../media/hdphoto8.wdp"/><Relationship Id="rId9" Type="http://schemas.openxmlformats.org/officeDocument/2006/relationships/image" Target="../media/image83.png"/><Relationship Id="rId1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12" Type="http://schemas.openxmlformats.org/officeDocument/2006/relationships/image" Target="../media/image92.png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91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90.png"/><Relationship Id="rId4" Type="http://schemas.microsoft.com/office/2007/relationships/hdphoto" Target="../media/hdphoto8.wdp"/><Relationship Id="rId9" Type="http://schemas.openxmlformats.org/officeDocument/2006/relationships/image" Target="../media/image89.png"/><Relationship Id="rId1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12" Type="http://schemas.openxmlformats.org/officeDocument/2006/relationships/image" Target="../media/image98.png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97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96.png"/><Relationship Id="rId4" Type="http://schemas.microsoft.com/office/2007/relationships/hdphoto" Target="../media/hdphoto8.wdp"/><Relationship Id="rId9" Type="http://schemas.openxmlformats.org/officeDocument/2006/relationships/image" Target="../media/image95.png"/><Relationship Id="rId1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10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12" Type="http://schemas.openxmlformats.org/officeDocument/2006/relationships/image" Target="../media/image104.png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03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102.png"/><Relationship Id="rId4" Type="http://schemas.microsoft.com/office/2007/relationships/hdphoto" Target="../media/hdphoto8.wdp"/><Relationship Id="rId9" Type="http://schemas.openxmlformats.org/officeDocument/2006/relationships/image" Target="../media/image101.png"/><Relationship Id="rId1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10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108.png"/><Relationship Id="rId12" Type="http://schemas.openxmlformats.org/officeDocument/2006/relationships/image" Target="../media/image50.png"/><Relationship Id="rId17" Type="http://schemas.microsoft.com/office/2007/relationships/hdphoto" Target="../media/hdphoto1.wdp"/><Relationship Id="rId2" Type="http://schemas.openxmlformats.org/officeDocument/2006/relationships/image" Target="../media/image4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microsoft.com/office/2007/relationships/hdphoto" Target="../media/hdphoto8.wdp"/><Relationship Id="rId9" Type="http://schemas.openxmlformats.org/officeDocument/2006/relationships/image" Target="../media/image110.png"/><Relationship Id="rId1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113.png"/><Relationship Id="rId12" Type="http://schemas.openxmlformats.org/officeDocument/2006/relationships/image" Target="../media/image50.png"/><Relationship Id="rId17" Type="http://schemas.microsoft.com/office/2007/relationships/hdphoto" Target="../media/hdphoto1.wdp"/><Relationship Id="rId2" Type="http://schemas.openxmlformats.org/officeDocument/2006/relationships/image" Target="../media/image4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microsoft.com/office/2007/relationships/hdphoto" Target="../media/hdphoto8.wdp"/><Relationship Id="rId9" Type="http://schemas.openxmlformats.org/officeDocument/2006/relationships/image" Target="../media/image115.png"/><Relationship Id="rId1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png"/><Relationship Id="rId5" Type="http://schemas.openxmlformats.org/officeDocument/2006/relationships/diagramData" Target="../diagrams/data1.xml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119.png"/><Relationship Id="rId12" Type="http://schemas.openxmlformats.org/officeDocument/2006/relationships/image" Target="../media/image50.png"/><Relationship Id="rId17" Type="http://schemas.microsoft.com/office/2007/relationships/hdphoto" Target="../media/hdphoto1.wdp"/><Relationship Id="rId2" Type="http://schemas.openxmlformats.org/officeDocument/2006/relationships/image" Target="../media/image4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microsoft.com/office/2007/relationships/hdphoto" Target="../media/hdphoto8.wdp"/><Relationship Id="rId9" Type="http://schemas.openxmlformats.org/officeDocument/2006/relationships/image" Target="../media/image121.png"/><Relationship Id="rId1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2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125.png"/><Relationship Id="rId12" Type="http://schemas.openxmlformats.org/officeDocument/2006/relationships/image" Target="../media/image51.png"/><Relationship Id="rId17" Type="http://schemas.openxmlformats.org/officeDocument/2006/relationships/image" Target="../media/image127.PNG"/><Relationship Id="rId2" Type="http://schemas.openxmlformats.org/officeDocument/2006/relationships/image" Target="../media/image4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50.png"/><Relationship Id="rId5" Type="http://schemas.openxmlformats.org/officeDocument/2006/relationships/image" Target="../media/image43.png"/><Relationship Id="rId1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microsoft.com/office/2007/relationships/hdphoto" Target="../media/hdphoto8.wdp"/><Relationship Id="rId9" Type="http://schemas.openxmlformats.org/officeDocument/2006/relationships/image" Target="../media/image48.png"/><Relationship Id="rId1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8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131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microsoft.com/office/2007/relationships/hdphoto" Target="../media/hdphoto8.wdp"/><Relationship Id="rId9" Type="http://schemas.openxmlformats.org/officeDocument/2006/relationships/image" Target="../media/image133.png"/><Relationship Id="rId1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136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microsoft.com/office/2007/relationships/hdphoto" Target="../media/hdphoto8.wdp"/><Relationship Id="rId9" Type="http://schemas.openxmlformats.org/officeDocument/2006/relationships/image" Target="../media/image138.png"/><Relationship Id="rId1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9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142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microsoft.com/office/2007/relationships/hdphoto" Target="../media/hdphoto8.wdp"/><Relationship Id="rId9" Type="http://schemas.openxmlformats.org/officeDocument/2006/relationships/image" Target="../media/image144.png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5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148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microsoft.com/office/2007/relationships/hdphoto" Target="../media/hdphoto8.wdp"/><Relationship Id="rId9" Type="http://schemas.openxmlformats.org/officeDocument/2006/relationships/image" Target="../media/image150.png"/><Relationship Id="rId1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51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153.png"/><Relationship Id="rId12" Type="http://schemas.openxmlformats.org/officeDocument/2006/relationships/image" Target="../media/image3.png"/><Relationship Id="rId17" Type="http://schemas.openxmlformats.org/officeDocument/2006/relationships/image" Target="../media/image52.png"/><Relationship Id="rId2" Type="http://schemas.openxmlformats.org/officeDocument/2006/relationships/image" Target="../media/image48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2.png"/><Relationship Id="rId5" Type="http://schemas.microsoft.com/office/2007/relationships/hdphoto" Target="../media/hdphoto8.wdp"/><Relationship Id="rId15" Type="http://schemas.openxmlformats.org/officeDocument/2006/relationships/image" Target="../media/image50.png"/><Relationship Id="rId10" Type="http://schemas.openxmlformats.org/officeDocument/2006/relationships/image" Target="../media/image156.png"/><Relationship Id="rId4" Type="http://schemas.openxmlformats.org/officeDocument/2006/relationships/image" Target="../media/image42.png"/><Relationship Id="rId9" Type="http://schemas.openxmlformats.org/officeDocument/2006/relationships/image" Target="../media/image155.png"/><Relationship Id="rId1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1.PNG"/><Relationship Id="rId3" Type="http://schemas.openxmlformats.org/officeDocument/2006/relationships/image" Target="../media/image42.png"/><Relationship Id="rId7" Type="http://schemas.openxmlformats.org/officeDocument/2006/relationships/image" Target="../media/image158.png"/><Relationship Id="rId12" Type="http://schemas.openxmlformats.org/officeDocument/2006/relationships/image" Target="../media/image1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3.png"/><Relationship Id="rId4" Type="http://schemas.microsoft.com/office/2007/relationships/hdphoto" Target="../media/hdphoto8.wdp"/><Relationship Id="rId9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4.png"/><Relationship Id="rId7" Type="http://schemas.openxmlformats.org/officeDocument/2006/relationships/image" Target="../media/image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66.png"/><Relationship Id="rId10" Type="http://schemas.openxmlformats.org/officeDocument/2006/relationships/image" Target="../media/image41.png"/><Relationship Id="rId4" Type="http://schemas.openxmlformats.org/officeDocument/2006/relationships/image" Target="../media/image165.png"/><Relationship Id="rId9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7.png"/><Relationship Id="rId7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microsoft.com/office/2007/relationships/hdphoto" Target="../media/hdphoto1.wdp"/><Relationship Id="rId4" Type="http://schemas.openxmlformats.org/officeDocument/2006/relationships/image" Target="../media/image168.png"/><Relationship Id="rId9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172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microsoft.com/office/2007/relationships/hdphoto" Target="../media/hdphoto8.wdp"/><Relationship Id="rId9" Type="http://schemas.openxmlformats.org/officeDocument/2006/relationships/image" Target="../media/image174.png"/><Relationship Id="rId1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75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microsoft.com/office/2007/relationships/hdphoto" Target="../media/hdphoto1.wdp"/><Relationship Id="rId3" Type="http://schemas.openxmlformats.org/officeDocument/2006/relationships/image" Target="../media/image42.png"/><Relationship Id="rId7" Type="http://schemas.openxmlformats.org/officeDocument/2006/relationships/image" Target="../media/image178.png"/><Relationship Id="rId12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2.png"/><Relationship Id="rId5" Type="http://schemas.openxmlformats.org/officeDocument/2006/relationships/image" Target="../media/image43.png"/><Relationship Id="rId10" Type="http://schemas.openxmlformats.org/officeDocument/2006/relationships/image" Target="../media/image181.png"/><Relationship Id="rId4" Type="http://schemas.microsoft.com/office/2007/relationships/hdphoto" Target="../media/hdphoto8.wdp"/><Relationship Id="rId9" Type="http://schemas.openxmlformats.org/officeDocument/2006/relationships/image" Target="../media/image18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82.png"/><Relationship Id="rId7" Type="http://schemas.openxmlformats.org/officeDocument/2006/relationships/image" Target="../media/image18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microsoft.com/office/2007/relationships/hdphoto" Target="../media/hdphoto5.wdp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engine&#10;&#10;Description automatically generated">
            <a:extLst>
              <a:ext uri="{FF2B5EF4-FFF2-40B4-BE49-F238E27FC236}">
                <a16:creationId xmlns:a16="http://schemas.microsoft.com/office/drawing/2014/main" id="{AB5B7393-E66E-4DAF-94D7-813ED8098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t="9091" r="34263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89378-E9C4-4EE8-8DF4-BEBADEE84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388659" cy="3204134"/>
          </a:xfrm>
        </p:spPr>
        <p:txBody>
          <a:bodyPr anchor="b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637155" algn="ctr"/>
                <a:tab pos="5274310" algn="r"/>
              </a:tabLst>
            </a:pPr>
            <a:r>
              <a:rPr lang="th-TH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โครงการจ้างที่ปรึกษาเพื่อดำเนินการสำรวจความพึงพอใจผู้รับบริการของ สทน. ประจำปีงบประมาณ พ</a:t>
            </a:r>
            <a:r>
              <a:rPr lang="en-US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.</a:t>
            </a:r>
            <a:r>
              <a:rPr lang="th-TH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ศ</a:t>
            </a:r>
            <a:r>
              <a:rPr lang="en-US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.</a:t>
            </a:r>
            <a:r>
              <a:rPr lang="th-TH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 256</a:t>
            </a:r>
            <a:r>
              <a:rPr lang="en-US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4 </a:t>
            </a:r>
            <a:br>
              <a:rPr lang="en-US" sz="2800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</a:br>
            <a:r>
              <a:rPr lang="th-TH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ในช่วงระยะเวลา วันที่ </a:t>
            </a:r>
            <a:r>
              <a:rPr lang="en-US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1 </a:t>
            </a:r>
            <a:r>
              <a:rPr lang="th-TH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ตุลาคม </a:t>
            </a:r>
            <a:r>
              <a:rPr lang="en-US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2563 </a:t>
            </a:r>
            <a:br>
              <a:rPr lang="en-US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</a:br>
            <a:r>
              <a:rPr lang="en-US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- 31 </a:t>
            </a:r>
            <a:r>
              <a:rPr lang="th-TH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มีนาคม </a:t>
            </a:r>
            <a:r>
              <a:rPr lang="en-US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2564 </a:t>
            </a:r>
            <a:r>
              <a:rPr lang="th-TH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จำนวน </a:t>
            </a:r>
            <a:r>
              <a:rPr lang="en-US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1 </a:t>
            </a:r>
            <a:r>
              <a:rPr lang="th-TH" sz="2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โครงการ</a:t>
            </a:r>
            <a:br>
              <a:rPr lang="en-US" sz="1800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</a:br>
            <a:endParaRPr lang="en-US" sz="4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6" descr="TRISCORP">
            <a:extLst>
              <a:ext uri="{FF2B5EF4-FFF2-40B4-BE49-F238E27FC236}">
                <a16:creationId xmlns:a16="http://schemas.microsoft.com/office/drawing/2014/main" id="{64BD9B43-4A26-4675-86CF-82100D1A4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49" y="5913236"/>
            <a:ext cx="1266517" cy="59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B928D59-9B1A-4AD5-9376-9608D1173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68"/>
            <a:ext cx="1572167" cy="988744"/>
          </a:xfrm>
          <a:prstGeom prst="rect">
            <a:avLst/>
          </a:prstGeom>
        </p:spPr>
      </p:pic>
      <p:sp>
        <p:nvSpPr>
          <p:cNvPr id="12" name="Slide Number Placeholder 17">
            <a:extLst>
              <a:ext uri="{FF2B5EF4-FFF2-40B4-BE49-F238E27FC236}">
                <a16:creationId xmlns:a16="http://schemas.microsoft.com/office/drawing/2014/main" id="{C4388496-E07A-4ACC-9AF2-B99BEA59ECA5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1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3965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16" descr="TRISCORP">
            <a:extLst>
              <a:ext uri="{FF2B5EF4-FFF2-40B4-BE49-F238E27FC236}">
                <a16:creationId xmlns:a16="http://schemas.microsoft.com/office/drawing/2014/main" id="{28A906FF-0CA1-4DA4-8A1B-1858E17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1FC0B919-6E90-48F1-AB15-B8C0A6170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8" name="Slide Number Placeholder 17">
            <a:extLst>
              <a:ext uri="{FF2B5EF4-FFF2-40B4-BE49-F238E27FC236}">
                <a16:creationId xmlns:a16="http://schemas.microsoft.com/office/drawing/2014/main" id="{6336D4B3-247C-4E91-940B-6788F122B7C6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57926-6FE4-4F43-8B2B-32C03D3A740C}" type="slidenum"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H Niramit AS" pitchFamily="2" charset="-34"/>
                <a:ea typeface="+mn-ea"/>
                <a:cs typeface="TH Niramit AS" pitchFamily="2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H Niramit AS" pitchFamily="2" charset="-34"/>
              <a:ea typeface="+mn-ea"/>
              <a:cs typeface="TH Niramit AS" pitchFamily="2" charset="-34"/>
            </a:endParaRPr>
          </a:p>
        </p:txBody>
      </p:sp>
      <p:pic>
        <p:nvPicPr>
          <p:cNvPr id="39" name="Picture 38" descr="Table&#10;&#10;Description automatically generated">
            <a:extLst>
              <a:ext uri="{FF2B5EF4-FFF2-40B4-BE49-F238E27FC236}">
                <a16:creationId xmlns:a16="http://schemas.microsoft.com/office/drawing/2014/main" id="{27E5BBB6-E32D-44B0-A350-E930290D9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1" y="1288237"/>
            <a:ext cx="6113693" cy="5328400"/>
          </a:xfrm>
          <a:prstGeom prst="rect">
            <a:avLst/>
          </a:prstGeom>
        </p:spPr>
      </p:pic>
      <p:pic>
        <p:nvPicPr>
          <p:cNvPr id="40" name="Picture 39" descr="Table&#10;&#10;Description automatically generated">
            <a:extLst>
              <a:ext uri="{FF2B5EF4-FFF2-40B4-BE49-F238E27FC236}">
                <a16:creationId xmlns:a16="http://schemas.microsoft.com/office/drawing/2014/main" id="{5F4B4A94-C571-40B0-B79B-E82D97B9F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6" y="1327172"/>
            <a:ext cx="5933440" cy="5328399"/>
          </a:xfrm>
          <a:prstGeom prst="rect">
            <a:avLst/>
          </a:prstGeom>
        </p:spPr>
      </p:pic>
      <p:sp>
        <p:nvSpPr>
          <p:cNvPr id="41" name="สี่เหลี่ยมผืนผ้า 47">
            <a:extLst>
              <a:ext uri="{FF2B5EF4-FFF2-40B4-BE49-F238E27FC236}">
                <a16:creationId xmlns:a16="http://schemas.microsoft.com/office/drawing/2014/main" id="{F985B36A-401E-4283-9C51-9142B8B51335}"/>
              </a:ext>
            </a:extLst>
          </p:cNvPr>
          <p:cNvSpPr/>
          <p:nvPr/>
        </p:nvSpPr>
        <p:spPr>
          <a:xfrm>
            <a:off x="1670670" y="332264"/>
            <a:ext cx="5857890" cy="584775"/>
          </a:xfrm>
          <a:prstGeom prst="rect">
            <a:avLst/>
          </a:prstGeom>
          <a:solidFill>
            <a:srgbClr val="6C628D"/>
          </a:solidFill>
          <a:effectLst>
            <a:outerShdw blurRad="50800" dist="38100" dir="5400000" algn="t" rotWithShape="0">
              <a:prstClr val="black">
                <a:alpha val="75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white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จำนวนกลุ่มตัวอย่างแต่ละงานบริการ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D7F9219A-271D-436E-AA85-95ADC0595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324" y="795971"/>
            <a:ext cx="3197748" cy="494804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th-TH" sz="2400" b="1" dirty="0">
                <a:solidFill>
                  <a:srgbClr val="024631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จำนวนที่สำรวจได้ </a:t>
            </a:r>
            <a:r>
              <a:rPr lang="en-US" sz="2400" b="1" dirty="0">
                <a:solidFill>
                  <a:srgbClr val="024631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= 571 </a:t>
            </a:r>
            <a:r>
              <a:rPr lang="th-TH" sz="2400" b="1" dirty="0">
                <a:solidFill>
                  <a:srgbClr val="024631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ราย </a:t>
            </a:r>
            <a:endParaRPr lang="en-US" sz="2400" b="1" dirty="0">
              <a:solidFill>
                <a:srgbClr val="FF0000"/>
              </a:solidFill>
              <a:latin typeface="TH Niramit AS" panose="02000506000000020004" pitchFamily="2" charset="-34"/>
              <a:ea typeface="Times New Roman"/>
              <a:cs typeface="TH Niramit AS" panose="02000506000000020004" pitchFamily="2" charset="-34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24631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0687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3FB9D1C5-648C-436E-96CA-BA6436D42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0652" y="1684216"/>
            <a:ext cx="2445907" cy="2257863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th-TH" sz="2400" b="1" dirty="0">
                <a:solidFill>
                  <a:srgbClr val="024631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ค่าเฉลี่ยภาพรวมเท่ากับ </a:t>
            </a:r>
            <a:r>
              <a:rPr lang="en-US" sz="2400" b="1" dirty="0">
                <a:solidFill>
                  <a:srgbClr val="024631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4.6638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(</a:t>
            </a:r>
            <a:r>
              <a:rPr lang="en-US" sz="2400" b="1" dirty="0">
                <a:solidFill>
                  <a:srgbClr val="0070C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93.28%)</a:t>
            </a:r>
            <a:endParaRPr lang="en-US" sz="2400" b="1" dirty="0">
              <a:solidFill>
                <a:srgbClr val="0070C0"/>
              </a:solidFill>
              <a:latin typeface="TH Niramit AS" panose="02000506000000020004" pitchFamily="2" charset="-34"/>
              <a:ea typeface="Times New Roman"/>
              <a:cs typeface="TH Niramit AS" panose="02000506000000020004" pitchFamily="2" charset="-34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th-TH" sz="2400" b="1" dirty="0">
                <a:solidFill>
                  <a:srgbClr val="024631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หมายถึง</a:t>
            </a:r>
            <a:r>
              <a:rPr lang="en-US" sz="2400" b="1" dirty="0">
                <a:solidFill>
                  <a:srgbClr val="024631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“มีระดับความ</a:t>
            </a:r>
            <a:b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</a:br>
            <a:r>
              <a:rPr lang="th-TH" sz="2400" b="1" dirty="0">
                <a:solidFill>
                  <a:srgbClr val="FF0000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พึงพอใจมากที่สุด”</a:t>
            </a:r>
            <a:endParaRPr lang="en-US" sz="2400" b="1" dirty="0">
              <a:solidFill>
                <a:srgbClr val="FF0000"/>
              </a:solidFill>
              <a:latin typeface="TH Niramit AS" panose="02000506000000020004" pitchFamily="2" charset="-34"/>
              <a:ea typeface="Times New Roman"/>
              <a:cs typeface="TH Niramit AS" panose="02000506000000020004" pitchFamily="2" charset="-34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24631"/>
                </a:solidFill>
                <a:latin typeface="TH Niramit AS" panose="02000506000000020004" pitchFamily="2" charset="-34"/>
                <a:ea typeface="Times New Roman"/>
                <a:cs typeface="TH Niramit AS" panose="02000506000000020004" pitchFamily="2" charset="-34"/>
              </a:rPr>
              <a:t> 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9710FD83-24AB-4453-A005-70BBDD6BD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600" y="4020108"/>
            <a:ext cx="1085536" cy="10079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F1F8CC8-DB58-4740-9282-AFBA54F194B3}"/>
              </a:ext>
            </a:extLst>
          </p:cNvPr>
          <p:cNvSpPr txBox="1"/>
          <p:nvPr/>
        </p:nvSpPr>
        <p:spPr>
          <a:xfrm>
            <a:off x="1678364" y="4548232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ศูนย์บริการเทคโนโลยีนิวเคลียร์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8E72D0-4A0D-4470-B407-FC67EFD720EC}"/>
              </a:ext>
            </a:extLst>
          </p:cNvPr>
          <p:cNvSpPr txBox="1"/>
          <p:nvPr/>
        </p:nvSpPr>
        <p:spPr>
          <a:xfrm>
            <a:off x="1719825" y="4950346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ศูนย์จัดการกากกัมมันตรังสี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1CB3CD-00D6-4F08-8132-F29EAFEC9EDB}"/>
              </a:ext>
            </a:extLst>
          </p:cNvPr>
          <p:cNvSpPr txBox="1"/>
          <p:nvPr/>
        </p:nvSpPr>
        <p:spPr>
          <a:xfrm>
            <a:off x="1719825" y="5348710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ศูนย์ไอโซโทปรังสี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95AC26-2465-456E-8D1D-30F57DB63EA5}"/>
              </a:ext>
            </a:extLst>
          </p:cNvPr>
          <p:cNvSpPr txBox="1"/>
          <p:nvPr/>
        </p:nvSpPr>
        <p:spPr>
          <a:xfrm>
            <a:off x="4656068" y="4561654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ศูนย์ฉายรังสี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832478-3B60-4F6A-8CAE-D597284EB032}"/>
              </a:ext>
            </a:extLst>
          </p:cNvPr>
          <p:cNvSpPr txBox="1"/>
          <p:nvPr/>
        </p:nvSpPr>
        <p:spPr>
          <a:xfrm>
            <a:off x="4647611" y="5174496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ศูนย์วิศวกรรมและเครื่องมือด้านเทคโนโลยีนิวเคลียร์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69F672-EA4F-49A8-97EE-D6AEF6648FC7}"/>
              </a:ext>
            </a:extLst>
          </p:cNvPr>
          <p:cNvSpPr txBox="1"/>
          <p:nvPr/>
        </p:nvSpPr>
        <p:spPr>
          <a:xfrm>
            <a:off x="4647611" y="5685340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 dirty="0">
                <a:effectLst/>
                <a:latin typeface="TH Niramit AS" panose="02000506000000020004" pitchFamily="2" charset="-34"/>
                <a:ea typeface="Times New Roman" panose="02020603050405020304" pitchFamily="18" charset="0"/>
                <a:cs typeface="TH Niramit AS" panose="02000506000000020004" pitchFamily="2" charset="-34"/>
              </a:rPr>
              <a:t>ฝ่ายบริการวิชาการ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F39893-1256-4EA1-A4EE-360C819D6A92}"/>
              </a:ext>
            </a:extLst>
          </p:cNvPr>
          <p:cNvSpPr/>
          <p:nvPr/>
        </p:nvSpPr>
        <p:spPr>
          <a:xfrm>
            <a:off x="1214325" y="4637340"/>
            <a:ext cx="350315" cy="25217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673C48-6942-4543-B7E1-C20917A03F25}"/>
              </a:ext>
            </a:extLst>
          </p:cNvPr>
          <p:cNvSpPr/>
          <p:nvPr/>
        </p:nvSpPr>
        <p:spPr>
          <a:xfrm>
            <a:off x="1214325" y="5016276"/>
            <a:ext cx="350315" cy="25217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432204-971D-42BA-A43D-B4FF186B841E}"/>
              </a:ext>
            </a:extLst>
          </p:cNvPr>
          <p:cNvSpPr/>
          <p:nvPr/>
        </p:nvSpPr>
        <p:spPr>
          <a:xfrm>
            <a:off x="1214324" y="5490018"/>
            <a:ext cx="350315" cy="25217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23D50E-7D9C-4AE1-8A4C-18F7832AB339}"/>
              </a:ext>
            </a:extLst>
          </p:cNvPr>
          <p:cNvSpPr/>
          <p:nvPr/>
        </p:nvSpPr>
        <p:spPr>
          <a:xfrm>
            <a:off x="1214324" y="5989413"/>
            <a:ext cx="350315" cy="252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E20D75-58D1-4F6A-A8EC-B103CFD61F62}"/>
              </a:ext>
            </a:extLst>
          </p:cNvPr>
          <p:cNvSpPr/>
          <p:nvPr/>
        </p:nvSpPr>
        <p:spPr>
          <a:xfrm>
            <a:off x="4196946" y="5744886"/>
            <a:ext cx="350315" cy="252176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B9FB48-DFC7-4668-99A9-6006E628D5A9}"/>
              </a:ext>
            </a:extLst>
          </p:cNvPr>
          <p:cNvSpPr/>
          <p:nvPr/>
        </p:nvSpPr>
        <p:spPr>
          <a:xfrm>
            <a:off x="4196946" y="5185168"/>
            <a:ext cx="350315" cy="2521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B85D36-5CC8-4473-A1A3-E0CFB9F18FF2}"/>
              </a:ext>
            </a:extLst>
          </p:cNvPr>
          <p:cNvSpPr/>
          <p:nvPr/>
        </p:nvSpPr>
        <p:spPr>
          <a:xfrm>
            <a:off x="4197753" y="4608810"/>
            <a:ext cx="350315" cy="2521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5A5975-EAF4-4220-89AD-D390CE0F2C71}"/>
              </a:ext>
            </a:extLst>
          </p:cNvPr>
          <p:cNvSpPr txBox="1"/>
          <p:nvPr/>
        </p:nvSpPr>
        <p:spPr>
          <a:xfrm>
            <a:off x="1719825" y="5859661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กลุ่มพัฒนาธุรกิจนิวเคลียร์</a:t>
            </a: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5A97B5-7006-4A9C-AE65-56462D60BBA7}"/>
              </a:ext>
            </a:extLst>
          </p:cNvPr>
          <p:cNvSpPr txBox="1"/>
          <p:nvPr/>
        </p:nvSpPr>
        <p:spPr>
          <a:xfrm>
            <a:off x="907860" y="1272409"/>
            <a:ext cx="6696220" cy="369332"/>
          </a:xfrm>
          <a:prstGeom prst="rect">
            <a:avLst/>
          </a:prstGeom>
          <a:solidFill>
            <a:srgbClr val="FBBFF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tr" panose="020B0604020202020204" charset="-34"/>
                <a:ea typeface="Arial Unicode MS"/>
                <a:cs typeface="Mitr" panose="020B0604020202020204" charset="-34"/>
              </a:rPr>
              <a:t>สรุปความคาดหวังและความพึงพอใจต่อการใช้บริการในภาพรวม</a:t>
            </a:r>
          </a:p>
        </p:txBody>
      </p:sp>
      <p:sp>
        <p:nvSpPr>
          <p:cNvPr id="32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Arrow: Chevron 17">
            <a:extLst>
              <a:ext uri="{FF2B5EF4-FFF2-40B4-BE49-F238E27FC236}">
                <a16:creationId xmlns:a16="http://schemas.microsoft.com/office/drawing/2014/main" id="{5B558A55-DC5D-49F0-A4D0-F49F33EB583B}"/>
              </a:ext>
            </a:extLst>
          </p:cNvPr>
          <p:cNvSpPr/>
          <p:nvPr/>
        </p:nvSpPr>
        <p:spPr>
          <a:xfrm>
            <a:off x="8159476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4" name="Arrow: Pentagon 1">
            <a:extLst>
              <a:ext uri="{FF2B5EF4-FFF2-40B4-BE49-F238E27FC236}">
                <a16:creationId xmlns:a16="http://schemas.microsoft.com/office/drawing/2014/main" id="{2B393331-5D4A-4961-AB58-3DE7220FAF94}"/>
              </a:ext>
            </a:extLst>
          </p:cNvPr>
          <p:cNvSpPr/>
          <p:nvPr/>
        </p:nvSpPr>
        <p:spPr>
          <a:xfrm>
            <a:off x="1" y="387099"/>
            <a:ext cx="7976343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Arrow: Chevron 18">
            <a:extLst>
              <a:ext uri="{FF2B5EF4-FFF2-40B4-BE49-F238E27FC236}">
                <a16:creationId xmlns:a16="http://schemas.microsoft.com/office/drawing/2014/main" id="{B251CA05-7D56-47E6-9756-C119C1558F2E}"/>
              </a:ext>
            </a:extLst>
          </p:cNvPr>
          <p:cNvSpPr/>
          <p:nvPr/>
        </p:nvSpPr>
        <p:spPr>
          <a:xfrm>
            <a:off x="8488969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7" name="Arrow: Chevron 19">
            <a:extLst>
              <a:ext uri="{FF2B5EF4-FFF2-40B4-BE49-F238E27FC236}">
                <a16:creationId xmlns:a16="http://schemas.microsoft.com/office/drawing/2014/main" id="{7D930977-3753-49D3-962C-D68A88D8CA65}"/>
              </a:ext>
            </a:extLst>
          </p:cNvPr>
          <p:cNvSpPr/>
          <p:nvPr/>
        </p:nvSpPr>
        <p:spPr>
          <a:xfrm>
            <a:off x="7669011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h-TH" altLang="ko-KR" sz="36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pic>
        <p:nvPicPr>
          <p:cNvPr id="51" name="Picture 16" descr="TRISCORP">
            <a:extLst>
              <a:ext uri="{FF2B5EF4-FFF2-40B4-BE49-F238E27FC236}">
                <a16:creationId xmlns:a16="http://schemas.microsoft.com/office/drawing/2014/main" id="{DED34F31-B9F7-45FA-8DC7-FBB991FC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2E51B18A-BFF1-4B92-8DB7-28118198F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49" name="Slide Number Placeholder 17">
            <a:extLst>
              <a:ext uri="{FF2B5EF4-FFF2-40B4-BE49-F238E27FC236}">
                <a16:creationId xmlns:a16="http://schemas.microsoft.com/office/drawing/2014/main" id="{CF5F567B-8FB4-4F4C-ACDE-96ECFD33C843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11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7DF0D9F-DC9E-4D74-8AC2-F8DB0AF3F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6" y="1896776"/>
            <a:ext cx="7036173" cy="2420183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0420B1-B935-4396-99EE-6577758261F6}"/>
              </a:ext>
            </a:extLst>
          </p:cNvPr>
          <p:cNvCxnSpPr>
            <a:cxnSpLocks/>
          </p:cNvCxnSpPr>
          <p:nvPr/>
        </p:nvCxnSpPr>
        <p:spPr>
          <a:xfrm>
            <a:off x="1807460" y="2389598"/>
            <a:ext cx="579662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95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84D80C-73AA-42F6-81F2-4ED48639B4BA}"/>
              </a:ext>
            </a:extLst>
          </p:cNvPr>
          <p:cNvSpPr/>
          <p:nvPr/>
        </p:nvSpPr>
        <p:spPr>
          <a:xfrm>
            <a:off x="-11745" y="1740863"/>
            <a:ext cx="8241345" cy="646331"/>
          </a:xfrm>
          <a:prstGeom prst="rect">
            <a:avLst/>
          </a:prstGeom>
          <a:solidFill>
            <a:srgbClr val="FBBFF4"/>
          </a:solidFill>
          <a:ln>
            <a:noFill/>
          </a:ln>
          <a:effectLst>
            <a:outerShdw blurRad="520700" dist="38100" dir="13500000" sx="106000" sy="106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สี่เหลี่ยมผืนผ้า: มุมมน 58">
            <a:extLst>
              <a:ext uri="{FF2B5EF4-FFF2-40B4-BE49-F238E27FC236}">
                <a16:creationId xmlns:a16="http://schemas.microsoft.com/office/drawing/2014/main" id="{1AF817A0-D5B6-492E-AB6E-0C53C4F41FB3}"/>
              </a:ext>
            </a:extLst>
          </p:cNvPr>
          <p:cNvSpPr/>
          <p:nvPr/>
        </p:nvSpPr>
        <p:spPr>
          <a:xfrm>
            <a:off x="6901288" y="1865950"/>
            <a:ext cx="5093760" cy="1050956"/>
          </a:xfrm>
          <a:prstGeom prst="roundRect">
            <a:avLst>
              <a:gd name="adj" fmla="val 1757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F327A9-1BC8-49D6-B69E-E968A24913F1}"/>
              </a:ext>
            </a:extLst>
          </p:cNvPr>
          <p:cNvSpPr txBox="1"/>
          <p:nvPr/>
        </p:nvSpPr>
        <p:spPr>
          <a:xfrm>
            <a:off x="-3048" y="1301369"/>
            <a:ext cx="669622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tr" panose="020B0604020202020204" charset="-34"/>
                <a:ea typeface="Arial Unicode MS"/>
                <a:cs typeface="Mitr" panose="020B0604020202020204" charset="-34"/>
              </a:rPr>
              <a:t>เปรียบเทียบผลสำรวจความพึงพอใจของผู้รับบริการของ สทน. ประจำปีงบประมาณ 2558-256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tr" panose="020B0604020202020204" charset="-34"/>
                <a:ea typeface="Arial Unicode MS"/>
                <a:cs typeface="Mitr" panose="020B0604020202020204" charset="-34"/>
              </a:rPr>
              <a:t>4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tr" panose="020B0604020202020204" charset="-34"/>
              <a:ea typeface="Arial Unicode MS"/>
              <a:cs typeface="Mitr" panose="020B0604020202020204" charset="-34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9908C03-9509-4317-B006-B952BFBB135D}"/>
              </a:ext>
            </a:extLst>
          </p:cNvPr>
          <p:cNvGraphicFramePr>
            <a:graphicFrameLocks noGrp="1"/>
          </p:cNvGraphicFramePr>
          <p:nvPr/>
        </p:nvGraphicFramePr>
        <p:xfrm>
          <a:off x="6891671" y="3081643"/>
          <a:ext cx="5010005" cy="3409687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822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3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ระดับคะแนนความพึงพอใจ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การแปลผล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2558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4.3500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87.00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พึงพอใจมากที่สุด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2559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4.4100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88.20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พึงพอใจมากที่สุด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4.6333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92.67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พึงพอใจมากที่สุด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4.6310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92.62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พึงพอใจมากที่สุด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4.5663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91.33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พึงพอใจมากที่สุด</a:t>
                      </a:r>
                      <a:endParaRPr lang="en-US" sz="2000" b="1" dirty="0"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4.6346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92.69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พึงพอใจมากที่สุด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1327678"/>
                  </a:ext>
                </a:extLst>
              </a:tr>
              <a:tr h="3157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4.6638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93.28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พึงพอใจมากที่สุด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9523313"/>
                  </a:ext>
                </a:extLst>
              </a:tr>
            </a:tbl>
          </a:graphicData>
        </a:graphic>
      </p:graphicFrame>
      <p:sp>
        <p:nvSpPr>
          <p:cNvPr id="22" name="Arrow: Chevron 17">
            <a:extLst>
              <a:ext uri="{FF2B5EF4-FFF2-40B4-BE49-F238E27FC236}">
                <a16:creationId xmlns:a16="http://schemas.microsoft.com/office/drawing/2014/main" id="{9272A3A5-4A0A-45EB-91C6-1424EEAEB873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rrow: Pentagon 1">
            <a:extLst>
              <a:ext uri="{FF2B5EF4-FFF2-40B4-BE49-F238E27FC236}">
                <a16:creationId xmlns:a16="http://schemas.microsoft.com/office/drawing/2014/main" id="{4DEE73B4-D7EC-479D-B382-CA001B5FF370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Arrow: Chevron 18">
            <a:extLst>
              <a:ext uri="{FF2B5EF4-FFF2-40B4-BE49-F238E27FC236}">
                <a16:creationId xmlns:a16="http://schemas.microsoft.com/office/drawing/2014/main" id="{DE77DF27-3C9F-43A2-B9AC-9559900B6BFA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Arrow: Chevron 19">
            <a:extLst>
              <a:ext uri="{FF2B5EF4-FFF2-40B4-BE49-F238E27FC236}">
                <a16:creationId xmlns:a16="http://schemas.microsoft.com/office/drawing/2014/main" id="{154C4D6D-3F37-4A62-A991-C1452D693042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2BD72DCD-238A-4300-8FEC-89A946360656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34FEE804-138B-483A-A267-D47C577CBF27}"/>
              </a:ext>
            </a:extLst>
          </p:cNvPr>
          <p:cNvGraphicFramePr/>
          <p:nvPr/>
        </p:nvGraphicFramePr>
        <p:xfrm>
          <a:off x="-116469" y="3472016"/>
          <a:ext cx="6933280" cy="2766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ตัวเชื่อมต่อตรง 9">
            <a:extLst>
              <a:ext uri="{FF2B5EF4-FFF2-40B4-BE49-F238E27FC236}">
                <a16:creationId xmlns:a16="http://schemas.microsoft.com/office/drawing/2014/main" id="{8538C041-7D2F-4CD4-833C-902EA2BD4661}"/>
              </a:ext>
            </a:extLst>
          </p:cNvPr>
          <p:cNvCxnSpPr/>
          <p:nvPr/>
        </p:nvCxnSpPr>
        <p:spPr>
          <a:xfrm>
            <a:off x="612648" y="3079356"/>
            <a:ext cx="0" cy="749808"/>
          </a:xfrm>
          <a:prstGeom prst="line">
            <a:avLst/>
          </a:prstGeom>
          <a:ln w="9525" cap="rnd">
            <a:solidFill>
              <a:srgbClr val="333F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>
            <a:extLst>
              <a:ext uri="{FF2B5EF4-FFF2-40B4-BE49-F238E27FC236}">
                <a16:creationId xmlns:a16="http://schemas.microsoft.com/office/drawing/2014/main" id="{9CBFCC16-26ED-439C-BD55-2E9D33BC12AA}"/>
              </a:ext>
            </a:extLst>
          </p:cNvPr>
          <p:cNvCxnSpPr>
            <a:cxnSpLocks/>
          </p:cNvCxnSpPr>
          <p:nvPr/>
        </p:nvCxnSpPr>
        <p:spPr>
          <a:xfrm flipH="1">
            <a:off x="612648" y="3079356"/>
            <a:ext cx="387096" cy="0"/>
          </a:xfrm>
          <a:prstGeom prst="line">
            <a:avLst/>
          </a:prstGeom>
          <a:ln w="9525" cap="rnd">
            <a:solidFill>
              <a:srgbClr val="333F5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>
            <a:extLst>
              <a:ext uri="{FF2B5EF4-FFF2-40B4-BE49-F238E27FC236}">
                <a16:creationId xmlns:a16="http://schemas.microsoft.com/office/drawing/2014/main" id="{A9215E76-2053-414C-A250-A4697C9E3CE4}"/>
              </a:ext>
            </a:extLst>
          </p:cNvPr>
          <p:cNvCxnSpPr/>
          <p:nvPr/>
        </p:nvCxnSpPr>
        <p:spPr>
          <a:xfrm>
            <a:off x="1546098" y="2965056"/>
            <a:ext cx="0" cy="749808"/>
          </a:xfrm>
          <a:prstGeom prst="line">
            <a:avLst/>
          </a:prstGeom>
          <a:ln w="9525" cap="rnd">
            <a:solidFill>
              <a:srgbClr val="974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>
            <a:extLst>
              <a:ext uri="{FF2B5EF4-FFF2-40B4-BE49-F238E27FC236}">
                <a16:creationId xmlns:a16="http://schemas.microsoft.com/office/drawing/2014/main" id="{41180401-93C3-45B7-BD5C-FC34F0EAB44D}"/>
              </a:ext>
            </a:extLst>
          </p:cNvPr>
          <p:cNvCxnSpPr>
            <a:cxnSpLocks/>
          </p:cNvCxnSpPr>
          <p:nvPr/>
        </p:nvCxnSpPr>
        <p:spPr>
          <a:xfrm flipH="1">
            <a:off x="1546098" y="2965056"/>
            <a:ext cx="387096" cy="0"/>
          </a:xfrm>
          <a:prstGeom prst="line">
            <a:avLst/>
          </a:prstGeom>
          <a:ln w="9525" cap="rnd">
            <a:solidFill>
              <a:srgbClr val="97440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>
            <a:extLst>
              <a:ext uri="{FF2B5EF4-FFF2-40B4-BE49-F238E27FC236}">
                <a16:creationId xmlns:a16="http://schemas.microsoft.com/office/drawing/2014/main" id="{403B794B-8FA3-4277-8AC4-2E812AF7E9EE}"/>
              </a:ext>
            </a:extLst>
          </p:cNvPr>
          <p:cNvCxnSpPr/>
          <p:nvPr/>
        </p:nvCxnSpPr>
        <p:spPr>
          <a:xfrm>
            <a:off x="2393823" y="2869806"/>
            <a:ext cx="0" cy="749808"/>
          </a:xfrm>
          <a:prstGeom prst="line">
            <a:avLst/>
          </a:prstGeom>
          <a:ln w="9525" cap="rnd">
            <a:solidFill>
              <a:srgbClr val="E032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>
            <a:extLst>
              <a:ext uri="{FF2B5EF4-FFF2-40B4-BE49-F238E27FC236}">
                <a16:creationId xmlns:a16="http://schemas.microsoft.com/office/drawing/2014/main" id="{DFEC3095-1661-4941-A221-90F9C5D25ED3}"/>
              </a:ext>
            </a:extLst>
          </p:cNvPr>
          <p:cNvCxnSpPr>
            <a:cxnSpLocks/>
          </p:cNvCxnSpPr>
          <p:nvPr/>
        </p:nvCxnSpPr>
        <p:spPr>
          <a:xfrm flipH="1">
            <a:off x="2393823" y="2869806"/>
            <a:ext cx="387096" cy="0"/>
          </a:xfrm>
          <a:prstGeom prst="line">
            <a:avLst/>
          </a:prstGeom>
          <a:ln w="9525" cap="rnd">
            <a:solidFill>
              <a:srgbClr val="E0324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>
            <a:extLst>
              <a:ext uri="{FF2B5EF4-FFF2-40B4-BE49-F238E27FC236}">
                <a16:creationId xmlns:a16="http://schemas.microsoft.com/office/drawing/2014/main" id="{870EA290-1592-4486-8C07-BDCB6637969D}"/>
              </a:ext>
            </a:extLst>
          </p:cNvPr>
          <p:cNvCxnSpPr/>
          <p:nvPr/>
        </p:nvCxnSpPr>
        <p:spPr>
          <a:xfrm>
            <a:off x="3310010" y="2869806"/>
            <a:ext cx="0" cy="749808"/>
          </a:xfrm>
          <a:prstGeom prst="line">
            <a:avLst/>
          </a:prstGeom>
          <a:ln w="9525" cap="rnd">
            <a:solidFill>
              <a:srgbClr val="C09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>
            <a:extLst>
              <a:ext uri="{FF2B5EF4-FFF2-40B4-BE49-F238E27FC236}">
                <a16:creationId xmlns:a16="http://schemas.microsoft.com/office/drawing/2014/main" id="{88168DC5-4C45-4EA4-B003-C27AAD458FB2}"/>
              </a:ext>
            </a:extLst>
          </p:cNvPr>
          <p:cNvCxnSpPr>
            <a:cxnSpLocks/>
          </p:cNvCxnSpPr>
          <p:nvPr/>
        </p:nvCxnSpPr>
        <p:spPr>
          <a:xfrm flipH="1">
            <a:off x="3310010" y="2869806"/>
            <a:ext cx="387096" cy="0"/>
          </a:xfrm>
          <a:prstGeom prst="line">
            <a:avLst/>
          </a:prstGeom>
          <a:ln w="9525" cap="rnd">
            <a:solidFill>
              <a:srgbClr val="C091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>
            <a:extLst>
              <a:ext uri="{FF2B5EF4-FFF2-40B4-BE49-F238E27FC236}">
                <a16:creationId xmlns:a16="http://schemas.microsoft.com/office/drawing/2014/main" id="{80526152-B46B-4F84-B452-6F91E67E7746}"/>
              </a:ext>
            </a:extLst>
          </p:cNvPr>
          <p:cNvCxnSpPr/>
          <p:nvPr/>
        </p:nvCxnSpPr>
        <p:spPr>
          <a:xfrm>
            <a:off x="4048672" y="2907906"/>
            <a:ext cx="0" cy="749808"/>
          </a:xfrm>
          <a:prstGeom prst="line">
            <a:avLst/>
          </a:prstGeom>
          <a:ln w="9525" cap="rnd">
            <a:solidFill>
              <a:srgbClr val="1A5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>
            <a:extLst>
              <a:ext uri="{FF2B5EF4-FFF2-40B4-BE49-F238E27FC236}">
                <a16:creationId xmlns:a16="http://schemas.microsoft.com/office/drawing/2014/main" id="{E8125E34-A8B5-4793-9F89-AFA42AC2054B}"/>
              </a:ext>
            </a:extLst>
          </p:cNvPr>
          <p:cNvCxnSpPr>
            <a:cxnSpLocks/>
          </p:cNvCxnSpPr>
          <p:nvPr/>
        </p:nvCxnSpPr>
        <p:spPr>
          <a:xfrm flipH="1">
            <a:off x="4048672" y="2907906"/>
            <a:ext cx="387096" cy="0"/>
          </a:xfrm>
          <a:prstGeom prst="line">
            <a:avLst/>
          </a:prstGeom>
          <a:ln w="9525" cap="rnd">
            <a:solidFill>
              <a:srgbClr val="1A529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>
            <a:extLst>
              <a:ext uri="{FF2B5EF4-FFF2-40B4-BE49-F238E27FC236}">
                <a16:creationId xmlns:a16="http://schemas.microsoft.com/office/drawing/2014/main" id="{96DBA5E0-A730-4AFA-AD04-41A6E6721071}"/>
              </a:ext>
            </a:extLst>
          </p:cNvPr>
          <p:cNvCxnSpPr/>
          <p:nvPr/>
        </p:nvCxnSpPr>
        <p:spPr>
          <a:xfrm>
            <a:off x="4829722" y="2841231"/>
            <a:ext cx="0" cy="749808"/>
          </a:xfrm>
          <a:prstGeom prst="line">
            <a:avLst/>
          </a:prstGeom>
          <a:ln w="9525" cap="rnd">
            <a:solidFill>
              <a:srgbClr val="729B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>
            <a:extLst>
              <a:ext uri="{FF2B5EF4-FFF2-40B4-BE49-F238E27FC236}">
                <a16:creationId xmlns:a16="http://schemas.microsoft.com/office/drawing/2014/main" id="{1FB7B0E9-C2CF-487C-A929-46511D0B8AFE}"/>
              </a:ext>
            </a:extLst>
          </p:cNvPr>
          <p:cNvCxnSpPr>
            <a:cxnSpLocks/>
          </p:cNvCxnSpPr>
          <p:nvPr/>
        </p:nvCxnSpPr>
        <p:spPr>
          <a:xfrm flipH="1">
            <a:off x="4829722" y="2841231"/>
            <a:ext cx="387096" cy="0"/>
          </a:xfrm>
          <a:prstGeom prst="line">
            <a:avLst/>
          </a:prstGeom>
          <a:ln w="9525" cap="rnd">
            <a:solidFill>
              <a:srgbClr val="729B5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>
            <a:extLst>
              <a:ext uri="{FF2B5EF4-FFF2-40B4-BE49-F238E27FC236}">
                <a16:creationId xmlns:a16="http://schemas.microsoft.com/office/drawing/2014/main" id="{4DA2BB16-D668-4DA2-AD94-99B44BA349B0}"/>
              </a:ext>
            </a:extLst>
          </p:cNvPr>
          <p:cNvCxnSpPr/>
          <p:nvPr/>
        </p:nvCxnSpPr>
        <p:spPr>
          <a:xfrm>
            <a:off x="5648872" y="2761128"/>
            <a:ext cx="0" cy="749808"/>
          </a:xfrm>
          <a:prstGeom prst="line">
            <a:avLst/>
          </a:prstGeom>
          <a:ln w="9525" cap="rnd">
            <a:solidFill>
              <a:srgbClr val="F37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>
            <a:extLst>
              <a:ext uri="{FF2B5EF4-FFF2-40B4-BE49-F238E27FC236}">
                <a16:creationId xmlns:a16="http://schemas.microsoft.com/office/drawing/2014/main" id="{BE298B2A-1853-473F-AEF9-E08138136C2B}"/>
              </a:ext>
            </a:extLst>
          </p:cNvPr>
          <p:cNvCxnSpPr>
            <a:cxnSpLocks/>
          </p:cNvCxnSpPr>
          <p:nvPr/>
        </p:nvCxnSpPr>
        <p:spPr>
          <a:xfrm flipH="1">
            <a:off x="5648872" y="2761128"/>
            <a:ext cx="387096" cy="0"/>
          </a:xfrm>
          <a:prstGeom prst="line">
            <a:avLst/>
          </a:prstGeom>
          <a:ln w="9525" cap="rnd">
            <a:solidFill>
              <a:srgbClr val="F37E1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D1285A0A-A615-45A4-9542-160F9FFEECBD}"/>
              </a:ext>
            </a:extLst>
          </p:cNvPr>
          <p:cNvSpPr txBox="1"/>
          <p:nvPr/>
        </p:nvSpPr>
        <p:spPr>
          <a:xfrm>
            <a:off x="471671" y="2635901"/>
            <a:ext cx="112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F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87.00%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333F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7EE9BBC2-C802-4ABF-BF0F-0301B9B722D3}"/>
              </a:ext>
            </a:extLst>
          </p:cNvPr>
          <p:cNvSpPr txBox="1"/>
          <p:nvPr/>
        </p:nvSpPr>
        <p:spPr>
          <a:xfrm>
            <a:off x="1441660" y="2530514"/>
            <a:ext cx="112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4C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88.20%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A54C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C96003D2-CB6B-441A-95B4-666DEC031168}"/>
              </a:ext>
            </a:extLst>
          </p:cNvPr>
          <p:cNvSpPr txBox="1"/>
          <p:nvPr/>
        </p:nvSpPr>
        <p:spPr>
          <a:xfrm>
            <a:off x="2297987" y="2469240"/>
            <a:ext cx="112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928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92.67%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D928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5F403188-BB30-415D-92E1-C0A9C6D8A6B1}"/>
              </a:ext>
            </a:extLst>
          </p:cNvPr>
          <p:cNvSpPr txBox="1"/>
          <p:nvPr/>
        </p:nvSpPr>
        <p:spPr>
          <a:xfrm>
            <a:off x="3196848" y="2483195"/>
            <a:ext cx="112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16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92.62%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916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4F44DF99-E4DA-4C43-A902-61A888A6B1E9}"/>
              </a:ext>
            </a:extLst>
          </p:cNvPr>
          <p:cNvSpPr txBox="1"/>
          <p:nvPr/>
        </p:nvSpPr>
        <p:spPr>
          <a:xfrm>
            <a:off x="3953702" y="2512272"/>
            <a:ext cx="112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A3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91.33%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A32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C11D3185-40FB-4C2E-BC3D-D7518040940D}"/>
              </a:ext>
            </a:extLst>
          </p:cNvPr>
          <p:cNvSpPr txBox="1"/>
          <p:nvPr/>
        </p:nvSpPr>
        <p:spPr>
          <a:xfrm>
            <a:off x="4744813" y="2478632"/>
            <a:ext cx="112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C6C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92.69%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4C6C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8511DDA7-B5B9-4D35-891B-47520D2FAB62}"/>
              </a:ext>
            </a:extLst>
          </p:cNvPr>
          <p:cNvSpPr txBox="1"/>
          <p:nvPr/>
        </p:nvSpPr>
        <p:spPr>
          <a:xfrm>
            <a:off x="5509495" y="2387194"/>
            <a:ext cx="112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37E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93.28%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37E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6B3A382D-EC47-4E57-8F3C-77B02B6B086A}"/>
              </a:ext>
            </a:extLst>
          </p:cNvPr>
          <p:cNvSpPr txBox="1"/>
          <p:nvPr/>
        </p:nvSpPr>
        <p:spPr>
          <a:xfrm>
            <a:off x="590876" y="2997266"/>
            <a:ext cx="972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4.3500 คะแนน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713F8597-4768-4410-8E4B-B5B31C6A8AE4}"/>
              </a:ext>
            </a:extLst>
          </p:cNvPr>
          <p:cNvSpPr txBox="1"/>
          <p:nvPr/>
        </p:nvSpPr>
        <p:spPr>
          <a:xfrm>
            <a:off x="1515778" y="2954024"/>
            <a:ext cx="972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4.4100 คะแนน</a:t>
            </a: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77350A8D-5FA3-4B40-BB59-A83012900E96}"/>
              </a:ext>
            </a:extLst>
          </p:cNvPr>
          <p:cNvSpPr txBox="1"/>
          <p:nvPr/>
        </p:nvSpPr>
        <p:spPr>
          <a:xfrm>
            <a:off x="2369130" y="2860216"/>
            <a:ext cx="972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4.6333 คะแนน</a:t>
            </a: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5393081F-0EE0-47AA-8330-18EDD7BF22D5}"/>
              </a:ext>
            </a:extLst>
          </p:cNvPr>
          <p:cNvSpPr txBox="1"/>
          <p:nvPr/>
        </p:nvSpPr>
        <p:spPr>
          <a:xfrm>
            <a:off x="3258422" y="2836048"/>
            <a:ext cx="972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4.6310 คะแนน</a:t>
            </a: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7B2C8CD4-8020-4165-9329-047F850A76A5}"/>
              </a:ext>
            </a:extLst>
          </p:cNvPr>
          <p:cNvSpPr txBox="1"/>
          <p:nvPr/>
        </p:nvSpPr>
        <p:spPr>
          <a:xfrm>
            <a:off x="4014208" y="2864990"/>
            <a:ext cx="972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4.5663 คะแนน</a:t>
            </a:r>
          </a:p>
        </p:txBody>
      </p:sp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295EBA8E-D519-4B0A-BF0C-52A3A56737A6}"/>
              </a:ext>
            </a:extLst>
          </p:cNvPr>
          <p:cNvSpPr txBox="1"/>
          <p:nvPr/>
        </p:nvSpPr>
        <p:spPr>
          <a:xfrm>
            <a:off x="4799588" y="2813627"/>
            <a:ext cx="972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4.6346 คะแนน</a:t>
            </a: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B93730BC-016C-4186-B500-1696DC45FFB4}"/>
              </a:ext>
            </a:extLst>
          </p:cNvPr>
          <p:cNvSpPr txBox="1"/>
          <p:nvPr/>
        </p:nvSpPr>
        <p:spPr>
          <a:xfrm>
            <a:off x="5599226" y="2725547"/>
            <a:ext cx="972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4.6638 คะแนน</a:t>
            </a: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8BA60DEE-B998-4ED0-B1B6-EF17258F5187}"/>
              </a:ext>
            </a:extLst>
          </p:cNvPr>
          <p:cNvSpPr txBox="1"/>
          <p:nvPr/>
        </p:nvSpPr>
        <p:spPr>
          <a:xfrm>
            <a:off x="6870791" y="2103748"/>
            <a:ext cx="4814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ระดับคะแนนความพึงพอใจเท่ากับ 4.6638 เพิ่มขึ้น 0.0292 คะแนน จากปีงบประมาณ 2563  </a:t>
            </a:r>
          </a:p>
        </p:txBody>
      </p:sp>
      <p:sp>
        <p:nvSpPr>
          <p:cNvPr id="58" name="สี่เหลี่ยมผืนผ้า: มุมมน 57">
            <a:extLst>
              <a:ext uri="{FF2B5EF4-FFF2-40B4-BE49-F238E27FC236}">
                <a16:creationId xmlns:a16="http://schemas.microsoft.com/office/drawing/2014/main" id="{DD35014B-1803-408A-BFB8-D50357240D12}"/>
              </a:ext>
            </a:extLst>
          </p:cNvPr>
          <p:cNvSpPr/>
          <p:nvPr/>
        </p:nvSpPr>
        <p:spPr>
          <a:xfrm>
            <a:off x="6900574" y="1588347"/>
            <a:ext cx="3072409" cy="400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ปีงบประมาณ 2564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61" name="Picture 16" descr="TRISCORP">
            <a:extLst>
              <a:ext uri="{FF2B5EF4-FFF2-40B4-BE49-F238E27FC236}">
                <a16:creationId xmlns:a16="http://schemas.microsoft.com/office/drawing/2014/main" id="{C842FD4C-0F8E-424B-AF4D-4BE2AF8DF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รูปภาพ 61">
            <a:extLst>
              <a:ext uri="{FF2B5EF4-FFF2-40B4-BE49-F238E27FC236}">
                <a16:creationId xmlns:a16="http://schemas.microsoft.com/office/drawing/2014/main" id="{3A8DF585-6595-4FA5-81A4-3F5C35546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60" name="Slide Number Placeholder 17">
            <a:extLst>
              <a:ext uri="{FF2B5EF4-FFF2-40B4-BE49-F238E27FC236}">
                <a16:creationId xmlns:a16="http://schemas.microsoft.com/office/drawing/2014/main" id="{C0E56277-08E2-458B-B38B-2069BD447542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57926-6FE4-4F43-8B2B-32C03D3A740C}" type="slidenum"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H Niramit AS" pitchFamily="2" charset="-34"/>
                <a:ea typeface="+mn-ea"/>
                <a:cs typeface="TH Niramit AS" pitchFamily="2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H Niramit AS" pitchFamily="2" charset="-34"/>
              <a:ea typeface="+mn-ea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596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495174BB-DB1B-4DA5-A4DE-ECF081F22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99" y="924715"/>
            <a:ext cx="7621608" cy="5056293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5408A-D98C-4D02-8C7C-888EE540E9F3}"/>
              </a:ext>
            </a:extLst>
          </p:cNvPr>
          <p:cNvSpPr txBox="1"/>
          <p:nvPr/>
        </p:nvSpPr>
        <p:spPr>
          <a:xfrm>
            <a:off x="243330" y="1821549"/>
            <a:ext cx="3132368" cy="2462213"/>
          </a:xfrm>
          <a:prstGeom prst="rect">
            <a:avLst/>
          </a:prstGeom>
          <a:solidFill>
            <a:srgbClr val="EEECE1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sng" strike="noStrike" kern="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Mitr" panose="020B0604020202020204" charset="-34"/>
                <a:cs typeface="Mitr" panose="020B0604020202020204" charset="-34"/>
              </a:rPr>
              <a:t>ประเด็นการพิจารณา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sng" strike="noStrike" kern="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Mitr" panose="020B0604020202020204" charset="-34"/>
              <a:cs typeface="Mitr" panose="020B0604020202020204" charset="-34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Mitr" panose="020B0604020202020204" charset="-34"/>
                <a:cs typeface="Mitr" panose="020B0604020202020204" charset="-34"/>
              </a:rPr>
              <a:t>กระบวนการ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Mitr" panose="020B0604020202020204" charset="-34"/>
                <a:cs typeface="Mitr" panose="020B0604020202020204" charset="-34"/>
              </a:rPr>
              <a:t>/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Mitr" panose="020B0604020202020204" charset="-34"/>
                <a:cs typeface="Mitr" panose="020B0604020202020204" charset="-34"/>
              </a:rPr>
              <a:t>ขั้นตอนการให้บริการ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Mitr" panose="020B0604020202020204" charset="-34"/>
              <a:cs typeface="Mitr" panose="020B0604020202020204" charset="-34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Mitr" panose="020B0604020202020204" charset="-34"/>
                <a:cs typeface="Mitr" panose="020B0604020202020204" charset="-34"/>
              </a:rPr>
              <a:t>เจ้าหน้าที่ผู้ให้บริการ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Mitr" panose="020B0604020202020204" charset="-34"/>
              <a:cs typeface="Mitr" panose="020B0604020202020204" charset="-34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Mitr" panose="020B0604020202020204" charset="-34"/>
                <a:cs typeface="Mitr" panose="020B0604020202020204" charset="-34"/>
              </a:rPr>
              <a:t>สิ่งอำนวยความสะดวก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Mitr" panose="020B0604020202020204" charset="-34"/>
              <a:cs typeface="Mitr" panose="020B0604020202020204" charset="-34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Mitr" panose="020B0604020202020204" charset="-34"/>
                <a:cs typeface="Mitr" panose="020B0604020202020204" charset="-34"/>
              </a:rPr>
              <a:t>ช่องทางการชำระเงิน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Mitr" panose="020B0604020202020204" charset="-34"/>
              <a:cs typeface="Mitr" panose="020B0604020202020204" charset="-34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Mitr" panose="020B0604020202020204" charset="-34"/>
                <a:cs typeface="Mitr" panose="020B0604020202020204" charset="-34"/>
              </a:rPr>
              <a:t>คุณภาพการให้บริการ</a:t>
            </a:r>
          </a:p>
        </p:txBody>
      </p:sp>
      <p:sp>
        <p:nvSpPr>
          <p:cNvPr id="18" name="สี่เหลี่ยมผืนผ้า 47">
            <a:extLst>
              <a:ext uri="{FF2B5EF4-FFF2-40B4-BE49-F238E27FC236}">
                <a16:creationId xmlns:a16="http://schemas.microsoft.com/office/drawing/2014/main" id="{EE07A764-07A7-497B-AF28-F07540DC1FEF}"/>
              </a:ext>
            </a:extLst>
          </p:cNvPr>
          <p:cNvSpPr/>
          <p:nvPr/>
        </p:nvSpPr>
        <p:spPr>
          <a:xfrm>
            <a:off x="0" y="185131"/>
            <a:ext cx="8413288" cy="584775"/>
          </a:xfrm>
          <a:prstGeom prst="rect">
            <a:avLst/>
          </a:prstGeom>
          <a:solidFill>
            <a:srgbClr val="6C628D"/>
          </a:solidFill>
          <a:effectLst>
            <a:outerShdw blurRad="50800" dist="38100" dir="5400000" algn="t" rotWithShape="0">
              <a:prstClr val="black">
                <a:alpha val="75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สรุปผลสำรวจความพึงพอใจผู้รับบริการ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A805BAE-A65A-4EF1-9008-41777EE39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890954"/>
              </p:ext>
            </p:extLst>
          </p:nvPr>
        </p:nvGraphicFramePr>
        <p:xfrm>
          <a:off x="243330" y="4884394"/>
          <a:ext cx="5655310" cy="17544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2340">
                  <a:extLst>
                    <a:ext uri="{9D8B030D-6E8A-4147-A177-3AD203B41FA5}">
                      <a16:colId xmlns:a16="http://schemas.microsoft.com/office/drawing/2014/main" val="1324347208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468776902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4097035841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830614021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107489699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236455276"/>
                    </a:ext>
                  </a:extLst>
                </a:gridCol>
              </a:tblGrid>
              <a:tr h="8226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กระบวนการ/ขั้นตอนการให้บริการ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ea typeface="Times New Roman" panose="02020603050405020304" pitchFamily="18" charset="0"/>
                        <a:cs typeface="Mitr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เจ้าหน้าที่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cs typeface="Mitr" panose="020B0604020202020204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ผู้ให้บริการ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ea typeface="Times New Roman" panose="02020603050405020304" pitchFamily="18" charset="0"/>
                        <a:cs typeface="Mitr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คุณภาพ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cs typeface="Mitr" panose="020B0604020202020204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การให้บริการ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ea typeface="Times New Roman" panose="02020603050405020304" pitchFamily="18" charset="0"/>
                        <a:cs typeface="Mitr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สิ่งอำนวย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cs typeface="Mitr" panose="020B0604020202020204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ความสะดวก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ea typeface="Times New Roman" panose="02020603050405020304" pitchFamily="18" charset="0"/>
                        <a:cs typeface="Mitr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ช่องทาง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cs typeface="Mitr" panose="020B0604020202020204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การชำระเงิน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ea typeface="Times New Roman" panose="02020603050405020304" pitchFamily="18" charset="0"/>
                        <a:cs typeface="Mitr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33563"/>
                  </a:ext>
                </a:extLst>
              </a:tr>
              <a:tr h="485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ความคาดหวัง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ea typeface="Times New Roman" panose="02020603050405020304" pitchFamily="18" charset="0"/>
                        <a:cs typeface="Mitr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4.6983</a:t>
                      </a:r>
                    </a:p>
                  </a:txBody>
                  <a:tcPr marL="68580" marR="68580" marT="0" marB="0" anchor="ctr">
                    <a:solidFill>
                      <a:srgbClr val="ECD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4.8043</a:t>
                      </a:r>
                    </a:p>
                  </a:txBody>
                  <a:tcPr marL="68580" marR="68580" marT="0" marB="0" anchor="ctr">
                    <a:solidFill>
                      <a:srgbClr val="ECD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4.7851</a:t>
                      </a:r>
                    </a:p>
                  </a:txBody>
                  <a:tcPr marL="68580" marR="68580" marT="0" marB="0" anchor="ctr">
                    <a:solidFill>
                      <a:srgbClr val="ECD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4.7246</a:t>
                      </a:r>
                    </a:p>
                  </a:txBody>
                  <a:tcPr marL="68580" marR="68580" marT="0" marB="0" anchor="ctr">
                    <a:solidFill>
                      <a:srgbClr val="ECD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4.7756</a:t>
                      </a:r>
                    </a:p>
                  </a:txBody>
                  <a:tcPr marL="68580" marR="68580" marT="0" marB="0" anchor="ctr">
                    <a:solidFill>
                      <a:srgbClr val="ECD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975525"/>
                  </a:ext>
                </a:extLst>
              </a:tr>
              <a:tr h="4466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Mitr" panose="020B0604020202020204" charset="-34"/>
                          <a:cs typeface="Mitr" panose="020B0604020202020204" charset="-34"/>
                        </a:rPr>
                        <a:t>ความพึงพอใจ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Mitr" panose="020B0604020202020204" charset="-34"/>
                        <a:ea typeface="Times New Roman" panose="02020603050405020304" pitchFamily="18" charset="0"/>
                        <a:cs typeface="Mitr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4.5544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4.7204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4.6722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4.6961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Mitr" panose="00000500000000000000" pitchFamily="2" charset="-34"/>
                          <a:ea typeface="Times New Roman" panose="02020603050405020304" pitchFamily="18" charset="0"/>
                          <a:cs typeface="Mitr" panose="00000500000000000000" pitchFamily="2" charset="-34"/>
                        </a:rPr>
                        <a:t>4.5012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767900"/>
                  </a:ext>
                </a:extLst>
              </a:tr>
            </a:tbl>
          </a:graphicData>
        </a:graphic>
      </p:graphicFrame>
      <p:pic>
        <p:nvPicPr>
          <p:cNvPr id="16" name="Picture 16" descr="TRISCORP">
            <a:extLst>
              <a:ext uri="{FF2B5EF4-FFF2-40B4-BE49-F238E27FC236}">
                <a16:creationId xmlns:a16="http://schemas.microsoft.com/office/drawing/2014/main" id="{1F76005B-C04E-44EA-B2C4-AAF9D361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E54EA3E0-241F-4F43-8A10-2252CBBFC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4" name="Slide Number Placeholder 17">
            <a:extLst>
              <a:ext uri="{FF2B5EF4-FFF2-40B4-BE49-F238E27FC236}">
                <a16:creationId xmlns:a16="http://schemas.microsoft.com/office/drawing/2014/main" id="{D6AF8013-263A-4B1B-83E8-C9397EADF2A0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13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B53384-424D-478C-96D5-FE8D9CCE2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0572" y="318797"/>
            <a:ext cx="8813046" cy="148301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591E01-25E0-4C4A-A92B-EDD298FA505E}"/>
              </a:ext>
            </a:extLst>
          </p:cNvPr>
          <p:cNvSpPr txBox="1"/>
          <p:nvPr/>
        </p:nvSpPr>
        <p:spPr>
          <a:xfrm>
            <a:off x="20307" y="842790"/>
            <a:ext cx="7528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1200"/>
              </a:spcBef>
              <a:spcAft>
                <a:spcPts val="0"/>
              </a:spcAft>
            </a:pPr>
            <a:r>
              <a:rPr lang="th-TH" sz="1800" dirty="0">
                <a:effectLst/>
                <a:latin typeface="Mitr" panose="020B0604020202020204" charset="-34"/>
                <a:ea typeface="Times New Roman" panose="02020603050405020304" pitchFamily="18" charset="0"/>
                <a:cs typeface="Mitr" panose="020B0604020202020204" charset="-34"/>
              </a:rPr>
              <a:t>สรุปความคาดหวังและความพึงพอใจต่อการใช้บริการในภาพรวมของ สทน. </a:t>
            </a:r>
            <a:endParaRPr lang="en-US" sz="1800" dirty="0">
              <a:effectLst/>
              <a:latin typeface="Mitr" panose="020B0604020202020204" charset="-34"/>
              <a:ea typeface="Times New Roman" panose="02020603050405020304" pitchFamily="18" charset="0"/>
              <a:cs typeface="Mitr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992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สี่เหลี่ยมผืนผ้า 47">
            <a:extLst>
              <a:ext uri="{FF2B5EF4-FFF2-40B4-BE49-F238E27FC236}">
                <a16:creationId xmlns:a16="http://schemas.microsoft.com/office/drawing/2014/main" id="{EE07A764-07A7-497B-AF28-F07540DC1FEF}"/>
              </a:ext>
            </a:extLst>
          </p:cNvPr>
          <p:cNvSpPr/>
          <p:nvPr/>
        </p:nvSpPr>
        <p:spPr>
          <a:xfrm>
            <a:off x="370920" y="158816"/>
            <a:ext cx="8413288" cy="707886"/>
          </a:xfrm>
          <a:prstGeom prst="rect">
            <a:avLst/>
          </a:prstGeom>
          <a:solidFill>
            <a:srgbClr val="6C628D"/>
          </a:solidFill>
          <a:effectLst>
            <a:outerShdw blurRad="50800" dist="38100" dir="5400000" algn="t" rotWithShape="0">
              <a:prstClr val="black">
                <a:alpha val="75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สรุปผลสำรวจความพึงพอใจในแต่ละศูนย์บริการ</a:t>
            </a:r>
          </a:p>
        </p:txBody>
      </p:sp>
      <p:sp>
        <p:nvSpPr>
          <p:cNvPr id="12" name="สี่เหลี่ยมผืนผ้า 7">
            <a:extLst>
              <a:ext uri="{FF2B5EF4-FFF2-40B4-BE49-F238E27FC236}">
                <a16:creationId xmlns:a16="http://schemas.microsoft.com/office/drawing/2014/main" id="{4E2B1C70-A902-435D-8768-53A340F89069}"/>
              </a:ext>
            </a:extLst>
          </p:cNvPr>
          <p:cNvSpPr/>
          <p:nvPr/>
        </p:nvSpPr>
        <p:spPr>
          <a:xfrm>
            <a:off x="131382" y="2922466"/>
            <a:ext cx="2697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คะแนนเฉลี่ยความพึงพอใจ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 =4.7284 </a:t>
            </a: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คิดเป็นร้อยละ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94.57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14" name="สี่เหลี่ยมผืนผ้า 8">
            <a:extLst>
              <a:ext uri="{FF2B5EF4-FFF2-40B4-BE49-F238E27FC236}">
                <a16:creationId xmlns:a16="http://schemas.microsoft.com/office/drawing/2014/main" id="{CD2B29C9-6C42-4D58-8E92-70505900F77C}"/>
              </a:ext>
            </a:extLst>
          </p:cNvPr>
          <p:cNvSpPr/>
          <p:nvPr/>
        </p:nvSpPr>
        <p:spPr>
          <a:xfrm>
            <a:off x="3510080" y="2882934"/>
            <a:ext cx="2885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คะแนนเฉลี่ยความพึงพอใจ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 =4.7158 </a:t>
            </a: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คิดเป็นร้อยละ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94.32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16" name="สี่เหลี่ยมผืนผ้า 9">
            <a:extLst>
              <a:ext uri="{FF2B5EF4-FFF2-40B4-BE49-F238E27FC236}">
                <a16:creationId xmlns:a16="http://schemas.microsoft.com/office/drawing/2014/main" id="{D213058D-F52D-4314-9FAE-89DC2394D1FC}"/>
              </a:ext>
            </a:extLst>
          </p:cNvPr>
          <p:cNvSpPr/>
          <p:nvPr/>
        </p:nvSpPr>
        <p:spPr>
          <a:xfrm>
            <a:off x="6617235" y="2922466"/>
            <a:ext cx="2843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คะแนนเฉลี่ยความพึงพอใจ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 =4.7022 </a:t>
            </a: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คิดเป็นร้อยละ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94.04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94F1F2-D59F-49FA-AE5B-9C2C57B06B7F}"/>
              </a:ext>
            </a:extLst>
          </p:cNvPr>
          <p:cNvSpPr/>
          <p:nvPr/>
        </p:nvSpPr>
        <p:spPr>
          <a:xfrm>
            <a:off x="131382" y="1321610"/>
            <a:ext cx="33313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ศูนย์บริการเทคโนโลยีนิวเคลียร์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5CC980-C615-46DD-9CA4-47CCF850AA34}"/>
              </a:ext>
            </a:extLst>
          </p:cNvPr>
          <p:cNvSpPr/>
          <p:nvPr/>
        </p:nvSpPr>
        <p:spPr>
          <a:xfrm>
            <a:off x="3812871" y="1328728"/>
            <a:ext cx="29562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ศูนย์จัดการกากกัมมันตรังสี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0EECD-255B-4B8A-956B-1D84592D7F1C}"/>
              </a:ext>
            </a:extLst>
          </p:cNvPr>
          <p:cNvSpPr/>
          <p:nvPr/>
        </p:nvSpPr>
        <p:spPr>
          <a:xfrm>
            <a:off x="6999792" y="1302259"/>
            <a:ext cx="19431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ศูนย์ไอโซโทปรังสี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pic>
        <p:nvPicPr>
          <p:cNvPr id="25" name="Picture 2" descr="C:\Users\sitanun\Desktop\กาก.jpg">
            <a:extLst>
              <a:ext uri="{FF2B5EF4-FFF2-40B4-BE49-F238E27FC236}">
                <a16:creationId xmlns:a16="http://schemas.microsoft.com/office/drawing/2014/main" id="{ED99B48D-DEC7-495D-8951-8670428F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71" y="1821171"/>
            <a:ext cx="1867953" cy="99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sitanun\Desktop\ไอโซโทป.jpg">
            <a:extLst>
              <a:ext uri="{FF2B5EF4-FFF2-40B4-BE49-F238E27FC236}">
                <a16:creationId xmlns:a16="http://schemas.microsoft.com/office/drawing/2014/main" id="{48FCBA2E-95BE-4BFE-9836-E4F89734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792" y="1810520"/>
            <a:ext cx="1784416" cy="105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sitanun\Desktop\nuclear.PNG">
            <a:extLst>
              <a:ext uri="{FF2B5EF4-FFF2-40B4-BE49-F238E27FC236}">
                <a16:creationId xmlns:a16="http://schemas.microsoft.com/office/drawing/2014/main" id="{839F803A-7494-4EB7-A05C-789569B7D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5" y="1814053"/>
            <a:ext cx="2109923" cy="102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ECA2000-CCB4-4B91-A4D2-1E8F3A7772F4}"/>
              </a:ext>
            </a:extLst>
          </p:cNvPr>
          <p:cNvSpPr/>
          <p:nvPr/>
        </p:nvSpPr>
        <p:spPr>
          <a:xfrm>
            <a:off x="207615" y="3790874"/>
            <a:ext cx="14702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ศูนย์ฉายรังสี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pic>
        <p:nvPicPr>
          <p:cNvPr id="29" name="Picture 5" descr="C:\Users\sitanun\Desktop\ปลา.PNG">
            <a:extLst>
              <a:ext uri="{FF2B5EF4-FFF2-40B4-BE49-F238E27FC236}">
                <a16:creationId xmlns:a16="http://schemas.microsoft.com/office/drawing/2014/main" id="{EBFED2EA-9F84-49E8-A371-1E30BA08E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5" y="4305529"/>
            <a:ext cx="2109923" cy="120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สี่เหลี่ยมผืนผ้า 7">
            <a:extLst>
              <a:ext uri="{FF2B5EF4-FFF2-40B4-BE49-F238E27FC236}">
                <a16:creationId xmlns:a16="http://schemas.microsoft.com/office/drawing/2014/main" id="{C5148971-896C-4D48-856C-CF5BDF85EE1C}"/>
              </a:ext>
            </a:extLst>
          </p:cNvPr>
          <p:cNvSpPr/>
          <p:nvPr/>
        </p:nvSpPr>
        <p:spPr>
          <a:xfrm>
            <a:off x="119053" y="5688828"/>
            <a:ext cx="2697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คะแนนเฉลี่ยความพึงพอใจ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 =4.6857 </a:t>
            </a: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คิดเป็นร้อยละ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93.71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D04A6D-9A72-413A-A57B-2102B8A0A39E}"/>
              </a:ext>
            </a:extLst>
          </p:cNvPr>
          <p:cNvSpPr/>
          <p:nvPr/>
        </p:nvSpPr>
        <p:spPr>
          <a:xfrm>
            <a:off x="3462743" y="3590820"/>
            <a:ext cx="298030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ศูนย์วิศวกรรมและเครื่องมือ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ด้านเทคโนโลยีนิวเคลียร์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32" name="สี่เหลี่ยมผืนผ้า 8">
            <a:extLst>
              <a:ext uri="{FF2B5EF4-FFF2-40B4-BE49-F238E27FC236}">
                <a16:creationId xmlns:a16="http://schemas.microsoft.com/office/drawing/2014/main" id="{681AE76F-A63F-4413-A36E-0CDB03F0C279}"/>
              </a:ext>
            </a:extLst>
          </p:cNvPr>
          <p:cNvSpPr/>
          <p:nvPr/>
        </p:nvSpPr>
        <p:spPr>
          <a:xfrm>
            <a:off x="3557418" y="5665385"/>
            <a:ext cx="2885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คะแนนเฉลี่ยความพึงพอใจ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 =4.5873 </a:t>
            </a: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คิดเป็นร้อยละ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91.75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pic>
        <p:nvPicPr>
          <p:cNvPr id="33" name="Picture 6" descr="C:\Users\sitanun\Desktop\ซ่อม.jpeg">
            <a:extLst>
              <a:ext uri="{FF2B5EF4-FFF2-40B4-BE49-F238E27FC236}">
                <a16:creationId xmlns:a16="http://schemas.microsoft.com/office/drawing/2014/main" id="{8CBEDE6D-3127-4912-AE90-A39C6E174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171" y="4389653"/>
            <a:ext cx="1867953" cy="116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D5C0EC3-067B-4ABA-AC09-0FC227E476E8}"/>
              </a:ext>
            </a:extLst>
          </p:cNvPr>
          <p:cNvSpPr/>
          <p:nvPr/>
        </p:nvSpPr>
        <p:spPr>
          <a:xfrm>
            <a:off x="9647315" y="1302259"/>
            <a:ext cx="21066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ฝ่ายบริการวิชาการ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pic>
        <p:nvPicPr>
          <p:cNvPr id="35" name="Picture 7" descr="C:\Users\sitanun\Desktop\อบรม.PNG">
            <a:extLst>
              <a:ext uri="{FF2B5EF4-FFF2-40B4-BE49-F238E27FC236}">
                <a16:creationId xmlns:a16="http://schemas.microsoft.com/office/drawing/2014/main" id="{C5DD877E-0C35-461A-9E25-6FA201755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783" y="1794702"/>
            <a:ext cx="1957426" cy="1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สี่เหลี่ยมผืนผ้า 8">
            <a:extLst>
              <a:ext uri="{FF2B5EF4-FFF2-40B4-BE49-F238E27FC236}">
                <a16:creationId xmlns:a16="http://schemas.microsoft.com/office/drawing/2014/main" id="{368C41F1-2F1C-4CFC-996C-1F86293FB986}"/>
              </a:ext>
            </a:extLst>
          </p:cNvPr>
          <p:cNvSpPr/>
          <p:nvPr/>
        </p:nvSpPr>
        <p:spPr>
          <a:xfrm>
            <a:off x="9367332" y="2938997"/>
            <a:ext cx="2885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คะแนนเฉลี่ยความพึงพอใจ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 =4.5309  </a:t>
            </a: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คิดเป็นร้อยละ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90.62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E2D97D-9E6D-46A1-956D-2903AC375E22}"/>
              </a:ext>
            </a:extLst>
          </p:cNvPr>
          <p:cNvSpPr/>
          <p:nvPr/>
        </p:nvSpPr>
        <p:spPr>
          <a:xfrm>
            <a:off x="6796239" y="3790874"/>
            <a:ext cx="28344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กลุ่มพัฒนาธุรกิจนิวเคลียร์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pic>
        <p:nvPicPr>
          <p:cNvPr id="38" name="Picture 8" descr="C:\Users\sitanun\Desktop\one.PNG">
            <a:extLst>
              <a:ext uri="{FF2B5EF4-FFF2-40B4-BE49-F238E27FC236}">
                <a16:creationId xmlns:a16="http://schemas.microsoft.com/office/drawing/2014/main" id="{F9BB88F0-A0BF-43E0-97EB-2CC7E157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86" y="4305529"/>
            <a:ext cx="1883628" cy="11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สี่เหลี่ยมผืนผ้า 8">
            <a:extLst>
              <a:ext uri="{FF2B5EF4-FFF2-40B4-BE49-F238E27FC236}">
                <a16:creationId xmlns:a16="http://schemas.microsoft.com/office/drawing/2014/main" id="{3BA2B3D2-7741-43E9-826A-D2E47AD7574A}"/>
              </a:ext>
            </a:extLst>
          </p:cNvPr>
          <p:cNvSpPr/>
          <p:nvPr/>
        </p:nvSpPr>
        <p:spPr>
          <a:xfrm>
            <a:off x="6876926" y="5665385"/>
            <a:ext cx="2885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คะแนนเฉลี่ยความพึงพอใจ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 =4.6961 </a:t>
            </a:r>
            <a:r>
              <a:rPr kumimoji="0" lang="th-TH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คิดเป็นร้อยละ </a:t>
            </a:r>
            <a:r>
              <a:rPr kumimoji="0" lang="en-US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93.92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A26300-5997-42E2-8387-96F3F81569AD}"/>
              </a:ext>
            </a:extLst>
          </p:cNvPr>
          <p:cNvSpPr txBox="1"/>
          <p:nvPr/>
        </p:nvSpPr>
        <p:spPr>
          <a:xfrm>
            <a:off x="9872546" y="4432686"/>
            <a:ext cx="2277366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ภาพรวม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= 4.6638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ร้อยละ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93.28</a:t>
            </a:r>
          </a:p>
        </p:txBody>
      </p:sp>
      <p:pic>
        <p:nvPicPr>
          <p:cNvPr id="41" name="Picture 16" descr="TRISCORP">
            <a:extLst>
              <a:ext uri="{FF2B5EF4-FFF2-40B4-BE49-F238E27FC236}">
                <a16:creationId xmlns:a16="http://schemas.microsoft.com/office/drawing/2014/main" id="{CE3C1F3B-D0CE-4416-98DF-F9786483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52AA9626-1AE8-42C9-8976-0274008BAE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43" name="Slide Number Placeholder 17">
            <a:extLst>
              <a:ext uri="{FF2B5EF4-FFF2-40B4-BE49-F238E27FC236}">
                <a16:creationId xmlns:a16="http://schemas.microsoft.com/office/drawing/2014/main" id="{AC027398-04C0-403B-A579-E6A84B21A44A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14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3944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EA13904-0F56-4F23-8CB2-27E495465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724062"/>
              </p:ext>
            </p:extLst>
          </p:nvPr>
        </p:nvGraphicFramePr>
        <p:xfrm>
          <a:off x="471682" y="331368"/>
          <a:ext cx="11248636" cy="6195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4932">
                  <a:extLst>
                    <a:ext uri="{9D8B030D-6E8A-4147-A177-3AD203B41FA5}">
                      <a16:colId xmlns:a16="http://schemas.microsoft.com/office/drawing/2014/main" val="102350744"/>
                    </a:ext>
                  </a:extLst>
                </a:gridCol>
                <a:gridCol w="4004123">
                  <a:extLst>
                    <a:ext uri="{9D8B030D-6E8A-4147-A177-3AD203B41FA5}">
                      <a16:colId xmlns:a16="http://schemas.microsoft.com/office/drawing/2014/main" val="3721994158"/>
                    </a:ext>
                  </a:extLst>
                </a:gridCol>
                <a:gridCol w="2133981">
                  <a:extLst>
                    <a:ext uri="{9D8B030D-6E8A-4147-A177-3AD203B41FA5}">
                      <a16:colId xmlns:a16="http://schemas.microsoft.com/office/drawing/2014/main" val="313181806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32315018"/>
                    </a:ext>
                  </a:extLst>
                </a:gridCol>
              </a:tblGrid>
              <a:tr h="4956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กลุ่มเป้าหมาย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งานบริการ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ผลการสำรวจ 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คะแนน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49689" marR="496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 anchor="ctr"/>
                </a:tc>
                <a:extLst>
                  <a:ext uri="{0D108BD9-81ED-4DB2-BD59-A6C34878D82A}">
                    <a16:rowId xmlns:a16="http://schemas.microsoft.com/office/drawing/2014/main" val="3088436783"/>
                  </a:ext>
                </a:extLst>
              </a:tr>
              <a:tr h="149942">
                <a:tc rowSpan="8"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ศูนย์บริการเทคโนโลยีนิวเคลียร์</a:t>
                      </a:r>
                    </a:p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งานประเมินปริมาณรังสี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4.7282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94.56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955361542"/>
                  </a:ext>
                </a:extLst>
              </a:tr>
              <a:tr h="1499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งานวิเคราะห์ธาตุ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4.8271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96.54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3181796782"/>
                  </a:ext>
                </a:extLst>
              </a:tr>
              <a:tr h="1499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งานสินค้าส่งออก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4.6593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93.19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531107857"/>
                  </a:ext>
                </a:extLst>
              </a:tr>
              <a:tr h="1499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งานหอกลั่น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4.7458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94.92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3281453198"/>
                  </a:ext>
                </a:extLst>
              </a:tr>
              <a:tr h="1499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งานตรวจสอบโดยไม่ทำลาย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4.6867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93.73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4244525575"/>
                  </a:ext>
                </a:extLst>
              </a:tr>
              <a:tr h="299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งานตรวจสอบหีบห่อและอุปกรณ์ถ่ายภาพด้วยรังสี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4.9055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98.11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3881880426"/>
                  </a:ext>
                </a:extLst>
              </a:tr>
              <a:tr h="1499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งานสอบเทียบเครื่องวัดรังสี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4.5208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90.42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3905021652"/>
                  </a:ext>
                </a:extLst>
              </a:tr>
              <a:tr h="299883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spc="-5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งานตรวจประเมินเครื่องกำเนิดรังสี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4.7534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95.07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2692397616"/>
                  </a:ext>
                </a:extLst>
              </a:tr>
              <a:tr h="14994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ศูนย์จัดการกากกัมมันตรังสี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งานบริการกากกัมมันตรังสี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4.6848</a:t>
                      </a:r>
                    </a:p>
                  </a:txBody>
                  <a:tcPr marL="49689" marR="496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93.70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1442043488"/>
                  </a:ext>
                </a:extLst>
              </a:tr>
              <a:tr h="1499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งานวิเคราะห์น้ำ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4.7467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94.93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1126368032"/>
                  </a:ext>
                </a:extLst>
              </a:tr>
              <a:tr h="149942">
                <a:tc>
                  <a:txBody>
                    <a:bodyPr/>
                    <a:lstStyle/>
                    <a:p>
                      <a:pPr marL="0" marR="0" algn="thaiDist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ศูนย์ไอโซโทปรังสี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งานบริการสารไอโซโทปรังสี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4.7022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94.04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1865773140"/>
                  </a:ext>
                </a:extLst>
              </a:tr>
              <a:tr h="299883">
                <a:tc rowSpan="2">
                  <a:txBody>
                    <a:bodyPr/>
                    <a:lstStyle/>
                    <a:p>
                      <a:pPr marL="0" marR="0" algn="thaiDist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ศูนย์ฉายรังสี</a:t>
                      </a:r>
                    </a:p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งานบริการฉายรังสีอาหารและผลิตภัณฑ์ทางการเกษตร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4.6722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93.44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2482474664"/>
                  </a:ext>
                </a:extLst>
              </a:tr>
              <a:tr h="149942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งานบริการฉายรังสีอัญมณี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4.6991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93.98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3548433005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ศูนย์วิศวกรรมและเครื่องมือด้านเทคโนโลยีนิวเคลียร์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ฝ่ายวิศวกรรมนิวเคลียร์ (งานซ่อม)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4.5873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91.75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978723837"/>
                  </a:ext>
                </a:extLst>
              </a:tr>
              <a:tr h="29988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กลุ่มพัฒนาธุรกิจนิวเคลียร์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ศูนย์บริการแบบเบ็ดเสร็จ 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One Stop Service)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4.7578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95.16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3300681927"/>
                  </a:ext>
                </a:extLst>
              </a:tr>
              <a:tr h="2368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ฝ่ายการตลาดและการขาย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4.6343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92.69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3103053244"/>
                  </a:ext>
                </a:extLst>
              </a:tr>
              <a:tr h="365156"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ฝ่ายบริการวิชาการ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งานบริการหลักสูตรการฝึกอบรมภายในประเทศ</a:t>
                      </a:r>
                      <a:endParaRPr lang="en-US" sz="2000" b="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4.5309</a:t>
                      </a:r>
                    </a:p>
                  </a:txBody>
                  <a:tcPr marL="49689" marR="496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90.62</a:t>
                      </a:r>
                    </a:p>
                  </a:txBody>
                  <a:tcPr marL="49689" marR="49689" marT="0" marB="0"/>
                </a:tc>
                <a:extLst>
                  <a:ext uri="{0D108BD9-81ED-4DB2-BD59-A6C34878D82A}">
                    <a16:rowId xmlns:a16="http://schemas.microsoft.com/office/drawing/2014/main" val="2556681641"/>
                  </a:ext>
                </a:extLst>
              </a:tr>
            </a:tbl>
          </a:graphicData>
        </a:graphic>
      </p:graphicFrame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82BC30C2-C8F7-48C5-80D6-FEA7EEBE44B2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15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78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สี่เหลี่ยมผืนผ้า 47">
            <a:extLst>
              <a:ext uri="{FF2B5EF4-FFF2-40B4-BE49-F238E27FC236}">
                <a16:creationId xmlns:a16="http://schemas.microsoft.com/office/drawing/2014/main" id="{EE07A764-07A7-497B-AF28-F07540DC1FEF}"/>
              </a:ext>
            </a:extLst>
          </p:cNvPr>
          <p:cNvSpPr/>
          <p:nvPr/>
        </p:nvSpPr>
        <p:spPr>
          <a:xfrm>
            <a:off x="5695" y="438091"/>
            <a:ext cx="8413288" cy="630942"/>
          </a:xfrm>
          <a:prstGeom prst="rect">
            <a:avLst/>
          </a:prstGeom>
          <a:solidFill>
            <a:srgbClr val="6C628D"/>
          </a:solidFill>
          <a:effectLst>
            <a:outerShdw blurRad="50800" dist="38100" dir="5400000" algn="t" rotWithShape="0">
              <a:prstClr val="black">
                <a:alpha val="75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สรุปผลการสำรวจความพึงพอใจจำแนกตามศูนย์บริการ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ECB706-9454-4DB7-BBBC-823BEC874061}"/>
              </a:ext>
            </a:extLst>
          </p:cNvPr>
          <p:cNvSpPr txBox="1"/>
          <p:nvPr/>
        </p:nvSpPr>
        <p:spPr>
          <a:xfrm>
            <a:off x="519402" y="1604530"/>
            <a:ext cx="5394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2400" u="sng" dirty="0">
                <a:ln w="127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สรุปผลการสำรวจความพึงพอใจ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2400" u="sng" dirty="0">
                <a:ln w="127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จำแนกตามศูนย์บริการ</a:t>
            </a:r>
            <a:endParaRPr lang="en-US" sz="2400" u="sng" dirty="0">
              <a:ln w="127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1ADDF8A-41DC-4D3B-801B-6A4142FB5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3" t="4962" r="14328" b="14610"/>
          <a:stretch/>
        </p:blipFill>
        <p:spPr>
          <a:xfrm>
            <a:off x="840004" y="2330406"/>
            <a:ext cx="4537741" cy="445895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81FCD365-DD95-4707-A1A1-11844F5FD22A}"/>
              </a:ext>
            </a:extLst>
          </p:cNvPr>
          <p:cNvSpPr/>
          <p:nvPr/>
        </p:nvSpPr>
        <p:spPr>
          <a:xfrm>
            <a:off x="10518547" y="1593771"/>
            <a:ext cx="621322" cy="710639"/>
          </a:xfrm>
          <a:prstGeom prst="rect">
            <a:avLst/>
          </a:prstGeom>
          <a:solidFill>
            <a:srgbClr val="326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B709358-E532-4B91-8330-EC8D5ABC79FB}"/>
              </a:ext>
            </a:extLst>
          </p:cNvPr>
          <p:cNvSpPr/>
          <p:nvPr/>
        </p:nvSpPr>
        <p:spPr>
          <a:xfrm>
            <a:off x="6896254" y="1593771"/>
            <a:ext cx="4403184" cy="710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900" dirty="0">
                <a:solidFill>
                  <a:schemeClr val="tx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ศูนย์บริการเทคโนโลยีนิวเคลียร์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BDFC22D-7888-4351-B4D2-131787EB762A}"/>
              </a:ext>
            </a:extLst>
          </p:cNvPr>
          <p:cNvSpPr/>
          <p:nvPr/>
        </p:nvSpPr>
        <p:spPr>
          <a:xfrm>
            <a:off x="10518547" y="2313988"/>
            <a:ext cx="621322" cy="710639"/>
          </a:xfrm>
          <a:prstGeom prst="rect">
            <a:avLst/>
          </a:prstGeom>
          <a:solidFill>
            <a:srgbClr val="2D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A42174-1D08-415B-8167-B1D95A92200F}"/>
              </a:ext>
            </a:extLst>
          </p:cNvPr>
          <p:cNvSpPr/>
          <p:nvPr/>
        </p:nvSpPr>
        <p:spPr>
          <a:xfrm>
            <a:off x="6896254" y="2313988"/>
            <a:ext cx="4403184" cy="710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900" dirty="0">
                <a:solidFill>
                  <a:schemeClr val="tx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ศูนย์ไอโซโทปรังสี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FED7B5D-3462-46F9-BCFF-4BB129939AF8}"/>
              </a:ext>
            </a:extLst>
          </p:cNvPr>
          <p:cNvSpPr/>
          <p:nvPr/>
        </p:nvSpPr>
        <p:spPr>
          <a:xfrm>
            <a:off x="10518547" y="3034203"/>
            <a:ext cx="621322" cy="710639"/>
          </a:xfrm>
          <a:prstGeom prst="rect">
            <a:avLst/>
          </a:prstGeom>
          <a:solidFill>
            <a:srgbClr val="EFB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C3E9D71-01BF-44D5-9423-9DBF15968545}"/>
              </a:ext>
            </a:extLst>
          </p:cNvPr>
          <p:cNvSpPr/>
          <p:nvPr/>
        </p:nvSpPr>
        <p:spPr>
          <a:xfrm>
            <a:off x="6896254" y="3034203"/>
            <a:ext cx="4403184" cy="710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900" dirty="0">
                <a:solidFill>
                  <a:schemeClr val="tx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ศูนย์ฉายรังสี 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21CDC17-816C-4802-AB1A-2831BD4EAACA}"/>
              </a:ext>
            </a:extLst>
          </p:cNvPr>
          <p:cNvSpPr/>
          <p:nvPr/>
        </p:nvSpPr>
        <p:spPr>
          <a:xfrm>
            <a:off x="10518547" y="3754418"/>
            <a:ext cx="621322" cy="710639"/>
          </a:xfrm>
          <a:prstGeom prst="rect">
            <a:avLst/>
          </a:prstGeom>
          <a:solidFill>
            <a:srgbClr val="FDC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BC8D4F4-1229-41D7-80B9-36C9243B4E17}"/>
              </a:ext>
            </a:extLst>
          </p:cNvPr>
          <p:cNvSpPr/>
          <p:nvPr/>
        </p:nvSpPr>
        <p:spPr>
          <a:xfrm>
            <a:off x="6896254" y="3754418"/>
            <a:ext cx="4403184" cy="710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900" dirty="0">
                <a:solidFill>
                  <a:schemeClr val="tx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ศูนย์จัดการกากกัมมันตรังสี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8F7D758-ECEF-4A3F-A8F3-632CF1346FB4}"/>
              </a:ext>
            </a:extLst>
          </p:cNvPr>
          <p:cNvSpPr/>
          <p:nvPr/>
        </p:nvSpPr>
        <p:spPr>
          <a:xfrm>
            <a:off x="10518547" y="4469318"/>
            <a:ext cx="621322" cy="710639"/>
          </a:xfrm>
          <a:prstGeom prst="rect">
            <a:avLst/>
          </a:prstGeom>
          <a:solidFill>
            <a:srgbClr val="249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23A0133-435A-41D8-ACEB-55477710F192}"/>
              </a:ext>
            </a:extLst>
          </p:cNvPr>
          <p:cNvSpPr/>
          <p:nvPr/>
        </p:nvSpPr>
        <p:spPr>
          <a:xfrm>
            <a:off x="6896254" y="4469318"/>
            <a:ext cx="4403184" cy="710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900" dirty="0">
                <a:solidFill>
                  <a:schemeClr val="tx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ศูนย์วิศวกรรมและเครื่องมือ</a:t>
            </a:r>
          </a:p>
          <a:p>
            <a:pPr algn="ctr"/>
            <a:r>
              <a:rPr lang="th-TH" sz="1900" dirty="0">
                <a:solidFill>
                  <a:schemeClr val="tx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ด้านเทคโนโลยีนิวเคลียร์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AE0C96F-191A-459A-AC33-619B773003B8}"/>
              </a:ext>
            </a:extLst>
          </p:cNvPr>
          <p:cNvSpPr/>
          <p:nvPr/>
        </p:nvSpPr>
        <p:spPr>
          <a:xfrm>
            <a:off x="10518547" y="5193857"/>
            <a:ext cx="621322" cy="710639"/>
          </a:xfrm>
          <a:prstGeom prst="rect">
            <a:avLst/>
          </a:prstGeom>
          <a:solidFill>
            <a:srgbClr val="51A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671C56A-335C-4839-9AD5-CE66E4DA24CC}"/>
              </a:ext>
            </a:extLst>
          </p:cNvPr>
          <p:cNvSpPr/>
          <p:nvPr/>
        </p:nvSpPr>
        <p:spPr>
          <a:xfrm>
            <a:off x="6896254" y="5193857"/>
            <a:ext cx="4403184" cy="710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900" dirty="0">
                <a:solidFill>
                  <a:schemeClr val="tx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ฝ่ายบริการวิชาการ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5838E98-325C-4FE1-A19C-3D2DEFED3038}"/>
              </a:ext>
            </a:extLst>
          </p:cNvPr>
          <p:cNvSpPr/>
          <p:nvPr/>
        </p:nvSpPr>
        <p:spPr>
          <a:xfrm>
            <a:off x="10518547" y="5908756"/>
            <a:ext cx="621322" cy="710639"/>
          </a:xfrm>
          <a:prstGeom prst="rect">
            <a:avLst/>
          </a:prstGeom>
          <a:solidFill>
            <a:srgbClr val="E2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AEC122-955D-4560-8A3B-11C85EFB8447}"/>
              </a:ext>
            </a:extLst>
          </p:cNvPr>
          <p:cNvSpPr/>
          <p:nvPr/>
        </p:nvSpPr>
        <p:spPr>
          <a:xfrm>
            <a:off x="6896254" y="5908756"/>
            <a:ext cx="4403184" cy="710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900" dirty="0">
                <a:solidFill>
                  <a:schemeClr val="tx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กลุ่มพัฒนาธุรกิจนิวเคลียร์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E8B36F9-8D5F-4C64-B6DB-3F0C1811D39C}"/>
              </a:ext>
            </a:extLst>
          </p:cNvPr>
          <p:cNvSpPr txBox="1"/>
          <p:nvPr/>
        </p:nvSpPr>
        <p:spPr>
          <a:xfrm>
            <a:off x="6413901" y="168895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01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DC600AE-D9A2-4C49-913C-3EE833BAD618}"/>
              </a:ext>
            </a:extLst>
          </p:cNvPr>
          <p:cNvSpPr txBox="1"/>
          <p:nvPr/>
        </p:nvSpPr>
        <p:spPr>
          <a:xfrm>
            <a:off x="6419012" y="311641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03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94" name="Flowchart: Connector 93">
            <a:extLst>
              <a:ext uri="{FF2B5EF4-FFF2-40B4-BE49-F238E27FC236}">
                <a16:creationId xmlns:a16="http://schemas.microsoft.com/office/drawing/2014/main" id="{0B24CA86-3262-4DAC-B4E6-9443B12C5036}"/>
              </a:ext>
            </a:extLst>
          </p:cNvPr>
          <p:cNvSpPr/>
          <p:nvPr/>
        </p:nvSpPr>
        <p:spPr>
          <a:xfrm>
            <a:off x="6277782" y="1593771"/>
            <a:ext cx="818566" cy="710640"/>
          </a:xfrm>
          <a:prstGeom prst="flowChartConnector">
            <a:avLst/>
          </a:prstGeom>
          <a:solidFill>
            <a:srgbClr val="3E7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49A7C8E5-BCF9-487C-B30B-F20F923526DB}"/>
              </a:ext>
            </a:extLst>
          </p:cNvPr>
          <p:cNvSpPr/>
          <p:nvPr/>
        </p:nvSpPr>
        <p:spPr>
          <a:xfrm>
            <a:off x="6277782" y="2313988"/>
            <a:ext cx="818566" cy="710640"/>
          </a:xfrm>
          <a:prstGeom prst="flowChartConnector">
            <a:avLst/>
          </a:prstGeom>
          <a:solidFill>
            <a:srgbClr val="2D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6" name="Flowchart: Connector 95">
            <a:extLst>
              <a:ext uri="{FF2B5EF4-FFF2-40B4-BE49-F238E27FC236}">
                <a16:creationId xmlns:a16="http://schemas.microsoft.com/office/drawing/2014/main" id="{15758F8A-DB5B-45D4-973E-1082C433D6FD}"/>
              </a:ext>
            </a:extLst>
          </p:cNvPr>
          <p:cNvSpPr/>
          <p:nvPr/>
        </p:nvSpPr>
        <p:spPr>
          <a:xfrm>
            <a:off x="6277782" y="3034203"/>
            <a:ext cx="818566" cy="710640"/>
          </a:xfrm>
          <a:prstGeom prst="flowChartConnector">
            <a:avLst/>
          </a:prstGeom>
          <a:solidFill>
            <a:srgbClr val="EFB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7" name="Flowchart: Connector 96">
            <a:extLst>
              <a:ext uri="{FF2B5EF4-FFF2-40B4-BE49-F238E27FC236}">
                <a16:creationId xmlns:a16="http://schemas.microsoft.com/office/drawing/2014/main" id="{B551A03F-F2A5-4FF3-8BB9-382C0B42E547}"/>
              </a:ext>
            </a:extLst>
          </p:cNvPr>
          <p:cNvSpPr/>
          <p:nvPr/>
        </p:nvSpPr>
        <p:spPr>
          <a:xfrm>
            <a:off x="6277782" y="3754418"/>
            <a:ext cx="818566" cy="710640"/>
          </a:xfrm>
          <a:prstGeom prst="flowChartConnector">
            <a:avLst/>
          </a:prstGeom>
          <a:solidFill>
            <a:srgbClr val="FDC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8" name="Flowchart: Connector 97">
            <a:extLst>
              <a:ext uri="{FF2B5EF4-FFF2-40B4-BE49-F238E27FC236}">
                <a16:creationId xmlns:a16="http://schemas.microsoft.com/office/drawing/2014/main" id="{5A05D8A5-CE31-4AAF-9F98-82E8D210C489}"/>
              </a:ext>
            </a:extLst>
          </p:cNvPr>
          <p:cNvSpPr/>
          <p:nvPr/>
        </p:nvSpPr>
        <p:spPr>
          <a:xfrm>
            <a:off x="6277782" y="4469318"/>
            <a:ext cx="818566" cy="710640"/>
          </a:xfrm>
          <a:prstGeom prst="flowChartConnector">
            <a:avLst/>
          </a:prstGeom>
          <a:solidFill>
            <a:srgbClr val="249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9" name="Flowchart: Connector 98">
            <a:extLst>
              <a:ext uri="{FF2B5EF4-FFF2-40B4-BE49-F238E27FC236}">
                <a16:creationId xmlns:a16="http://schemas.microsoft.com/office/drawing/2014/main" id="{3AF9C882-FD0F-43A7-903D-67BE362AFBA7}"/>
              </a:ext>
            </a:extLst>
          </p:cNvPr>
          <p:cNvSpPr/>
          <p:nvPr/>
        </p:nvSpPr>
        <p:spPr>
          <a:xfrm>
            <a:off x="6277782" y="5193857"/>
            <a:ext cx="818566" cy="710640"/>
          </a:xfrm>
          <a:prstGeom prst="flowChartConnector">
            <a:avLst/>
          </a:prstGeom>
          <a:solidFill>
            <a:srgbClr val="51A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5E88C6C5-3DB4-46DB-A660-4074BFFE3043}"/>
              </a:ext>
            </a:extLst>
          </p:cNvPr>
          <p:cNvSpPr/>
          <p:nvPr/>
        </p:nvSpPr>
        <p:spPr>
          <a:xfrm>
            <a:off x="6277782" y="5908756"/>
            <a:ext cx="818566" cy="710640"/>
          </a:xfrm>
          <a:prstGeom prst="flowChartConnector">
            <a:avLst/>
          </a:prstGeom>
          <a:solidFill>
            <a:srgbClr val="E2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B3038CE-2BA0-47FA-B2CE-592798EF1DA9}"/>
              </a:ext>
            </a:extLst>
          </p:cNvPr>
          <p:cNvSpPr txBox="1"/>
          <p:nvPr/>
        </p:nvSpPr>
        <p:spPr>
          <a:xfrm>
            <a:off x="6421879" y="239620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02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8871EB2-38E1-45D7-8F6F-F64E4BDF34EC}"/>
              </a:ext>
            </a:extLst>
          </p:cNvPr>
          <p:cNvSpPr txBox="1"/>
          <p:nvPr/>
        </p:nvSpPr>
        <p:spPr>
          <a:xfrm>
            <a:off x="6419012" y="3116416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03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663D0B5-763F-4635-A42D-3963791D5836}"/>
              </a:ext>
            </a:extLst>
          </p:cNvPr>
          <p:cNvSpPr txBox="1"/>
          <p:nvPr/>
        </p:nvSpPr>
        <p:spPr>
          <a:xfrm>
            <a:off x="6419012" y="383695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04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6A8B069-EC86-4837-B484-BDD7FECC8967}"/>
              </a:ext>
            </a:extLst>
          </p:cNvPr>
          <p:cNvSpPr txBox="1"/>
          <p:nvPr/>
        </p:nvSpPr>
        <p:spPr>
          <a:xfrm>
            <a:off x="6413903" y="455585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05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B5DB1E9-3E27-4832-BC32-64E269000D5D}"/>
              </a:ext>
            </a:extLst>
          </p:cNvPr>
          <p:cNvSpPr txBox="1"/>
          <p:nvPr/>
        </p:nvSpPr>
        <p:spPr>
          <a:xfrm>
            <a:off x="6413902" y="528516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06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A861342-EFA6-4331-A0FC-DA714E1C58E9}"/>
              </a:ext>
            </a:extLst>
          </p:cNvPr>
          <p:cNvSpPr txBox="1"/>
          <p:nvPr/>
        </p:nvSpPr>
        <p:spPr>
          <a:xfrm>
            <a:off x="6431449" y="60000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07</a:t>
            </a:r>
            <a:endParaRPr lang="th-TH" b="1" dirty="0">
              <a:solidFill>
                <a:schemeClr val="bg1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2A65B48-D9B7-44AA-B9D0-FADB314D7731}"/>
              </a:ext>
            </a:extLst>
          </p:cNvPr>
          <p:cNvSpPr txBox="1"/>
          <p:nvPr/>
        </p:nvSpPr>
        <p:spPr>
          <a:xfrm>
            <a:off x="6441362" y="17907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01</a:t>
            </a:r>
            <a:endParaRPr lang="th-TH" b="1" dirty="0">
              <a:solidFill>
                <a:schemeClr val="bg1"/>
              </a:solidFill>
            </a:endParaRPr>
          </a:p>
        </p:txBody>
      </p:sp>
      <p:pic>
        <p:nvPicPr>
          <p:cNvPr id="42" name="Picture 16" descr="TRISCORP">
            <a:extLst>
              <a:ext uri="{FF2B5EF4-FFF2-40B4-BE49-F238E27FC236}">
                <a16:creationId xmlns:a16="http://schemas.microsoft.com/office/drawing/2014/main" id="{CD366DCE-DE05-4077-B422-8A4D503F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D7FD7CC9-3A71-4469-99A7-610FEF670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44" name="Slide Number Placeholder 17">
            <a:extLst>
              <a:ext uri="{FF2B5EF4-FFF2-40B4-BE49-F238E27FC236}">
                <a16:creationId xmlns:a16="http://schemas.microsoft.com/office/drawing/2014/main" id="{E7E8DE2C-2DA0-487C-B4E6-3264C41E8B71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16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219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h-TH" altLang="ko-KR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3" y="1315776"/>
            <a:ext cx="485111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4585875" y="1252713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249035" y="1431822"/>
            <a:ext cx="4187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ข้อมูลทั่วไปผู้ตอบแบบสอบถาม</a:t>
            </a:r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sz="2000" b="1" u="sng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ภาพรวมของ สทน.</a:t>
            </a:r>
            <a:endParaRPr lang="en-US" sz="2000" b="1" u="sng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22" y="1271120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149" y="2126741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67516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48428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97924" y="3347265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หญิง</a:t>
            </a:r>
            <a:r>
              <a:rPr lang="th-TH" b="1" dirty="0"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38</a:t>
            </a:r>
            <a:r>
              <a:rPr lang="en-US" sz="2400" b="1" dirty="0"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en-US" b="1" dirty="0"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(217)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45128" y="2381032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ชาย</a:t>
            </a:r>
            <a:r>
              <a:rPr lang="th-TH" b="1" dirty="0"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62%</a:t>
            </a:r>
            <a:endParaRPr lang="en-US" b="1" dirty="0"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(354)</a:t>
            </a:r>
          </a:p>
        </p:txBody>
      </p:sp>
      <p:sp>
        <p:nvSpPr>
          <p:cNvPr id="66" name="สี่เหลี่ยมผืนผ้า: มุมมน 65">
            <a:extLst>
              <a:ext uri="{FF2B5EF4-FFF2-40B4-BE49-F238E27FC236}">
                <a16:creationId xmlns:a16="http://schemas.microsoft.com/office/drawing/2014/main" id="{77B824EC-6167-4236-823D-17C3ECDF76E2}"/>
              </a:ext>
            </a:extLst>
          </p:cNvPr>
          <p:cNvSpPr/>
          <p:nvPr/>
        </p:nvSpPr>
        <p:spPr>
          <a:xfrm>
            <a:off x="2803970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51339D54-A337-4529-A6CC-AA50FE50EE6D}"/>
              </a:ext>
            </a:extLst>
          </p:cNvPr>
          <p:cNvGrpSpPr/>
          <p:nvPr/>
        </p:nvGrpSpPr>
        <p:grpSpPr>
          <a:xfrm>
            <a:off x="2786214" y="1973234"/>
            <a:ext cx="514906" cy="408683"/>
            <a:chOff x="852256" y="4367503"/>
            <a:chExt cx="514906" cy="408683"/>
          </a:xfrm>
        </p:grpSpPr>
        <p:sp>
          <p:nvSpPr>
            <p:cNvPr id="74" name="สี่เหลี่ยมผืนผ้า: มุมมน 73">
              <a:extLst>
                <a:ext uri="{FF2B5EF4-FFF2-40B4-BE49-F238E27FC236}">
                  <a16:creationId xmlns:a16="http://schemas.microsoft.com/office/drawing/2014/main" id="{58534552-9573-47F4-8808-7DC5891DB4B5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8" name="กล่องข้อความ 77">
              <a:extLst>
                <a:ext uri="{FF2B5EF4-FFF2-40B4-BE49-F238E27FC236}">
                  <a16:creationId xmlns:a16="http://schemas.microsoft.com/office/drawing/2014/main" id="{E93E1B74-5F0B-40B5-9D70-03F19E47EB45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84" name="สี่เหลี่ยมผืนผ้า: มุมมน 83">
            <a:extLst>
              <a:ext uri="{FF2B5EF4-FFF2-40B4-BE49-F238E27FC236}">
                <a16:creationId xmlns:a16="http://schemas.microsoft.com/office/drawing/2014/main" id="{73951BE4-1EE6-48A8-9864-509FB2220F5C}"/>
              </a:ext>
            </a:extLst>
          </p:cNvPr>
          <p:cNvSpPr/>
          <p:nvPr/>
        </p:nvSpPr>
        <p:spPr>
          <a:xfrm>
            <a:off x="5254610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7" name="กลุ่ม 86">
            <a:extLst>
              <a:ext uri="{FF2B5EF4-FFF2-40B4-BE49-F238E27FC236}">
                <a16:creationId xmlns:a16="http://schemas.microsoft.com/office/drawing/2014/main" id="{9055BD0E-3AFD-421A-A371-7824372E646E}"/>
              </a:ext>
            </a:extLst>
          </p:cNvPr>
          <p:cNvGrpSpPr/>
          <p:nvPr/>
        </p:nvGrpSpPr>
        <p:grpSpPr>
          <a:xfrm>
            <a:off x="5236854" y="1964244"/>
            <a:ext cx="1510009" cy="410711"/>
            <a:chOff x="852256" y="4367503"/>
            <a:chExt cx="1510009" cy="410711"/>
          </a:xfrm>
        </p:grpSpPr>
        <p:sp>
          <p:nvSpPr>
            <p:cNvPr id="91" name="สี่เหลี่ยมผืนผ้า: มุมมน 90">
              <a:extLst>
                <a:ext uri="{FF2B5EF4-FFF2-40B4-BE49-F238E27FC236}">
                  <a16:creationId xmlns:a16="http://schemas.microsoft.com/office/drawing/2014/main" id="{C3537869-5F5D-4A22-B50F-DAB7E26D7509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2" name="กล่องข้อความ 91">
              <a:extLst>
                <a:ext uri="{FF2B5EF4-FFF2-40B4-BE49-F238E27FC236}">
                  <a16:creationId xmlns:a16="http://schemas.microsoft.com/office/drawing/2014/main" id="{F3B33371-CFE9-4388-934F-31C68B73C63C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93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6EC35549-2AB8-47B7-8CEB-9A2F9EE5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53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สี่เหลี่ยมผืนผ้า: มุมมน 106">
            <a:extLst>
              <a:ext uri="{FF2B5EF4-FFF2-40B4-BE49-F238E27FC236}">
                <a16:creationId xmlns:a16="http://schemas.microsoft.com/office/drawing/2014/main" id="{981656E6-6641-4164-BD18-97157EA18DC5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222129A9-BE9B-4338-8232-082D6464E8BD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109" name="สี่เหลี่ยมผืนผ้า: มุมมน 108">
              <a:extLst>
                <a:ext uri="{FF2B5EF4-FFF2-40B4-BE49-F238E27FC236}">
                  <a16:creationId xmlns:a16="http://schemas.microsoft.com/office/drawing/2014/main" id="{937A2021-7852-4129-963C-1579DBEB6742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0" name="กล่องข้อความ 109">
              <a:extLst>
                <a:ext uri="{FF2B5EF4-FFF2-40B4-BE49-F238E27FC236}">
                  <a16:creationId xmlns:a16="http://schemas.microsoft.com/office/drawing/2014/main" id="{1AC0E761-16AB-41E7-9DC4-CB3B87CB3046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111" name="สี่เหลี่ยมผืนผ้า: มุมมน 110">
            <a:extLst>
              <a:ext uri="{FF2B5EF4-FFF2-40B4-BE49-F238E27FC236}">
                <a16:creationId xmlns:a16="http://schemas.microsoft.com/office/drawing/2014/main" id="{C15AF39D-B093-4D80-9604-FFA489481E76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12" name="กลุ่ม 111">
            <a:extLst>
              <a:ext uri="{FF2B5EF4-FFF2-40B4-BE49-F238E27FC236}">
                <a16:creationId xmlns:a16="http://schemas.microsoft.com/office/drawing/2014/main" id="{FEFB5856-7157-4D77-8574-E32E518FB8AC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113" name="สี่เหลี่ยมผืนผ้า: มุมมน 112">
              <a:extLst>
                <a:ext uri="{FF2B5EF4-FFF2-40B4-BE49-F238E27FC236}">
                  <a16:creationId xmlns:a16="http://schemas.microsoft.com/office/drawing/2014/main" id="{0BB03EDE-FB32-45B8-BB18-A64EF4D4ACCB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4" name="กล่องข้อความ 113">
              <a:extLst>
                <a:ext uri="{FF2B5EF4-FFF2-40B4-BE49-F238E27FC236}">
                  <a16:creationId xmlns:a16="http://schemas.microsoft.com/office/drawing/2014/main" id="{BC1FDDA4-5204-4873-810C-A2B2E11540E2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115" name="สี่เหลี่ยมผืนผ้า: มุมมน 114">
            <a:extLst>
              <a:ext uri="{FF2B5EF4-FFF2-40B4-BE49-F238E27FC236}">
                <a16:creationId xmlns:a16="http://schemas.microsoft.com/office/drawing/2014/main" id="{606917E9-A7FA-405B-AE0E-524A63CB5929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16" name="กลุ่ม 115">
            <a:extLst>
              <a:ext uri="{FF2B5EF4-FFF2-40B4-BE49-F238E27FC236}">
                <a16:creationId xmlns:a16="http://schemas.microsoft.com/office/drawing/2014/main" id="{38BE9290-1CFE-4F00-9384-0E97093B932E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117" name="สี่เหลี่ยมผืนผ้า: มุมมน 116">
              <a:extLst>
                <a:ext uri="{FF2B5EF4-FFF2-40B4-BE49-F238E27FC236}">
                  <a16:creationId xmlns:a16="http://schemas.microsoft.com/office/drawing/2014/main" id="{BE45FC7C-62C4-4F7D-B0FC-FCEC8DBC0108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8" name="กล่องข้อความ 117">
              <a:extLst>
                <a:ext uri="{FF2B5EF4-FFF2-40B4-BE49-F238E27FC236}">
                  <a16:creationId xmlns:a16="http://schemas.microsoft.com/office/drawing/2014/main" id="{0FF2A9FB-7578-4AB8-8FCD-575106766531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8582808D-DC11-4273-8EB5-C5204A173882}"/>
              </a:ext>
            </a:extLst>
          </p:cNvPr>
          <p:cNvSpPr txBox="1"/>
          <p:nvPr/>
        </p:nvSpPr>
        <p:spPr>
          <a:xfrm>
            <a:off x="6179082" y="2414306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ประเภทองค์กร</a:t>
            </a:r>
            <a:b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ส่วนใหญ่เป็น </a:t>
            </a:r>
            <a:r>
              <a:rPr lang="th-TH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เอกชน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79.33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9" name="กล่องข้อความ 118">
            <a:extLst>
              <a:ext uri="{FF2B5EF4-FFF2-40B4-BE49-F238E27FC236}">
                <a16:creationId xmlns:a16="http://schemas.microsoft.com/office/drawing/2014/main" id="{5B602AC9-A8AB-45E8-BF67-DF6DA0F0ADB4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lang="th-TH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โรงงานผลิตสินค้า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50.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44%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1B60AA4-A85B-4799-B633-F01A58644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4563" y="2289123"/>
            <a:ext cx="2420236" cy="1712111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0689F37-C635-4538-9449-BBFF2BA3B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9115" y="2409957"/>
            <a:ext cx="3679736" cy="146671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4F84024-7EBD-4316-AEE4-59BA7D486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115" y="4861312"/>
            <a:ext cx="3976644" cy="1451911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B628A0A3-B87D-45AB-A83B-D348527DE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0922" y="4819933"/>
            <a:ext cx="3811157" cy="1525308"/>
          </a:xfrm>
          <a:prstGeom prst="rect">
            <a:avLst/>
          </a:prstGeom>
        </p:spPr>
      </p:pic>
      <p:pic>
        <p:nvPicPr>
          <p:cNvPr id="52" name="Picture 16" descr="TRISCORP">
            <a:extLst>
              <a:ext uri="{FF2B5EF4-FFF2-40B4-BE49-F238E27FC236}">
                <a16:creationId xmlns:a16="http://schemas.microsoft.com/office/drawing/2014/main" id="{EA42B07A-FF94-414C-A226-D47A6D7C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F91F827D-A778-4FA6-A632-C6A991631D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58" name="Slide Number Placeholder 17">
            <a:extLst>
              <a:ext uri="{FF2B5EF4-FFF2-40B4-BE49-F238E27FC236}">
                <a16:creationId xmlns:a16="http://schemas.microsoft.com/office/drawing/2014/main" id="{FEF6F445-8BA0-46E6-B2D3-A70B0D46C30C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17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59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AA8855E4-FA21-45CA-9032-B3CEAA1E7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CCF1632-E7A8-4349-8149-01384FF4720A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B2D8AFC-69AE-4802-A981-BD720C16825A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5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4FF7DD65-A358-45C6-A2C6-2FC82C437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72D9FEE5-10CD-4586-9707-94D6963254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2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2ABFAB2B-6E89-480F-B717-68C9B3CA5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7CA124C4-0F06-40A4-BCF7-51C2E04F3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EC118292-7B54-452E-B76E-6A9BEE0A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6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235571" y="1422013"/>
            <a:ext cx="538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ศูนย์บริการเทคโนโลยีนิวเคลียร์ (ศท.)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62.38%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(194)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37.62%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(117)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E5C96813-6CBB-4556-9A71-5D1B46AE82E7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F92F736-47E4-4B22-8DE6-6F80D10D81A3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0594F0F-2D5D-4C4D-A1EC-3BD1FB7D8FE9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5F1C004-E723-477F-AED5-8D9B1C1712A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D67351F-6C0E-4725-B6AF-B28FE57A6461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AE348F0-20BB-4B37-B2A9-B68D89F936D5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BACCC63F-7654-417E-8CD2-D421DCD46413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8FBF8D22-35E2-40DF-827B-8E3EC7FA7E2D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D545DA7E-E050-4B5B-970F-4EB3A133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964D7D0-4CE2-4CAB-ABB8-49EADC5950C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700D6CD-47D9-42E2-8980-C8BB9B70A473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9C502E6-8DE5-431F-8C2B-0BC487A4B27D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826C2C-73CA-49FD-A047-B81C07D99CE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46ABCC01-232A-4BE1-AEEF-942E85F9EE12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4306E23-B172-4F5A-80D0-597D502555B8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27153E79-4697-4F17-8E9D-AFCD2AFC8F4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1B13741C-A3B6-4151-8307-52B0D9DFA7F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4A922B9E-06C7-488E-A258-4AD8682D8A34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A7FDB5F-25BE-4FEC-B558-0371A2FA3273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CF191CA3-D948-45C8-9E7D-85344AEA2C9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37C15DF1-CF03-4FDC-A105-B60ACC4116E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BFA16B6-1FB5-4F44-AD0C-2964495E5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955" y="2381917"/>
            <a:ext cx="2558481" cy="1809907"/>
          </a:xfrm>
          <a:prstGeom prst="rect">
            <a:avLst/>
          </a:prstGeom>
        </p:spPr>
      </p:pic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F42C66D7-D15E-4D9C-8384-F8420B0D386B}"/>
              </a:ext>
            </a:extLst>
          </p:cNvPr>
          <p:cNvSpPr txBox="1"/>
          <p:nvPr/>
        </p:nvSpPr>
        <p:spPr>
          <a:xfrm>
            <a:off x="6179082" y="2414306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89.35%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FD7586E-F90E-4102-A3E6-1C428641AAEE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55.81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37C4007-EC60-458A-94A4-469072A77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344" y="2451071"/>
            <a:ext cx="3739040" cy="149035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ED917E3-7DD7-459F-A018-683784590B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4"/>
          <a:stretch/>
        </p:blipFill>
        <p:spPr>
          <a:xfrm>
            <a:off x="5961277" y="4794479"/>
            <a:ext cx="3757121" cy="1562977"/>
          </a:xfrm>
          <a:prstGeom prst="rect">
            <a:avLst/>
          </a:prstGeom>
        </p:spPr>
      </p:pic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8C69C37B-1828-4D2C-8BD1-66AC7DE40A4D}"/>
              </a:ext>
            </a:extLst>
          </p:cNvPr>
          <p:cNvSpPr txBox="1"/>
          <p:nvPr/>
        </p:nvSpPr>
        <p:spPr>
          <a:xfrm>
            <a:off x="6181554" y="2412734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89.35%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06722AB4-B486-482A-A8ED-A434411601D4}"/>
              </a:ext>
            </a:extLst>
          </p:cNvPr>
          <p:cNvSpPr txBox="1"/>
          <p:nvPr/>
        </p:nvSpPr>
        <p:spPr>
          <a:xfrm>
            <a:off x="5406823" y="3374195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55.81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7F2A8399-CF08-45D5-8C32-A042192BE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74C889AC-F9C1-4335-915C-E21C6CCC71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998B942-AAD8-4D0C-ABFE-15A492ACBDF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70" r="5826"/>
          <a:stretch/>
        </p:blipFill>
        <p:spPr>
          <a:xfrm>
            <a:off x="1550746" y="4861312"/>
            <a:ext cx="3901884" cy="1582841"/>
          </a:xfrm>
          <a:prstGeom prst="rect">
            <a:avLst/>
          </a:prstGeom>
        </p:spPr>
      </p:pic>
      <p:pic>
        <p:nvPicPr>
          <p:cNvPr id="63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9BABC0E8-818C-407E-9151-0169C2B7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348456B-AF69-434F-88FD-F69B69E6B195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9D41F3D-2EEC-4828-B003-8E82EB9615F0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9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DD00FF88-DA1C-467A-B721-22F4EB1EF1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B4F94DC9-B061-4111-823D-88C943B46F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20C4730E-7AC2-46F9-9E95-CB2F101A6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F0DF2305-7870-4951-AE4D-58036FAE9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59B2C567-E6C4-465B-9268-5A78CAA91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Slide Number Placeholder 17">
            <a:extLst>
              <a:ext uri="{FF2B5EF4-FFF2-40B4-BE49-F238E27FC236}">
                <a16:creationId xmlns:a16="http://schemas.microsoft.com/office/drawing/2014/main" id="{B4696F4C-D723-4A7C-A57A-94920330F7C1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18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808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1143672" y="1422013"/>
            <a:ext cx="3573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ศูนย์บริการเทคโนโลยีนิวเคลียร์ (ศท.)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562857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ภาพรวมผลการสำรวจความพึงพอใจของศูนย์บริการเทคโนโลยีนิวเคลียร์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4.7284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E117D22-3C6B-49A9-A97A-40B23C8AF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568" y="2564387"/>
            <a:ext cx="9074164" cy="3881310"/>
          </a:xfrm>
          <a:prstGeom prst="rect">
            <a:avLst/>
          </a:prstGeom>
        </p:spPr>
      </p:pic>
      <p:pic>
        <p:nvPicPr>
          <p:cNvPr id="22" name="Picture 16" descr="TRISCORP">
            <a:extLst>
              <a:ext uri="{FF2B5EF4-FFF2-40B4-BE49-F238E27FC236}">
                <a16:creationId xmlns:a16="http://schemas.microsoft.com/office/drawing/2014/main" id="{9D73D56D-00E9-42DA-9808-75515474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0FAAD0A-6065-47F9-A7A4-1CC153EC5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5" name="Slide Number Placeholder 17">
            <a:extLst>
              <a:ext uri="{FF2B5EF4-FFF2-40B4-BE49-F238E27FC236}">
                <a16:creationId xmlns:a16="http://schemas.microsoft.com/office/drawing/2014/main" id="{17F0DED3-99BE-4EFE-BD9D-D6C48497DF35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19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9032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10C0A-49C5-4C3B-BA57-9BB73B786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8" y="1642963"/>
            <a:ext cx="8705843" cy="3865199"/>
          </a:xfrm>
          <a:prstGeom prst="rect">
            <a:avLst/>
          </a:prstGeom>
        </p:spPr>
      </p:pic>
      <p:sp>
        <p:nvSpPr>
          <p:cNvPr id="73" name="Text Box 16">
            <a:extLst>
              <a:ext uri="{FF2B5EF4-FFF2-40B4-BE49-F238E27FC236}">
                <a16:creationId xmlns:a16="http://schemas.microsoft.com/office/drawing/2014/main" id="{31A50220-A116-4CEE-8EC0-6478376BF25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64081" y="1742997"/>
            <a:ext cx="611066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th-TH"/>
            </a:defPPr>
            <a:lvl1pPr algn="ctr" eaLnBrk="0" hangingPunct="0">
              <a:defRPr sz="2400">
                <a:latin typeface="Arial Rounded MT Bold" panose="020F0704030504030204" pitchFamily="34" charset="0"/>
                <a:ea typeface="Segoe UI Black" panose="020B0A02040204020203" pitchFamily="34" charset="0"/>
                <a:cs typeface="TH SarabunPSK" panose="020B0500040200020003" pitchFamily="34" charset="-34"/>
              </a:defRPr>
            </a:lvl1pPr>
          </a:lstStyle>
          <a:p>
            <a:r>
              <a:rPr lang="en-US" altLang="en-US" sz="2800" dirty="0"/>
              <a:t>01</a:t>
            </a:r>
          </a:p>
        </p:txBody>
      </p:sp>
      <p:sp>
        <p:nvSpPr>
          <p:cNvPr id="12" name="Arrow: Chevron 17">
            <a:extLst>
              <a:ext uri="{FF2B5EF4-FFF2-40B4-BE49-F238E27FC236}">
                <a16:creationId xmlns:a16="http://schemas.microsoft.com/office/drawing/2014/main" id="{5B558A55-DC5D-49F0-A4D0-F49F33EB583B}"/>
              </a:ext>
            </a:extLst>
          </p:cNvPr>
          <p:cNvSpPr/>
          <p:nvPr/>
        </p:nvSpPr>
        <p:spPr>
          <a:xfrm>
            <a:off x="5633821" y="566810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Arrow: Pentagon 1">
            <a:extLst>
              <a:ext uri="{FF2B5EF4-FFF2-40B4-BE49-F238E27FC236}">
                <a16:creationId xmlns:a16="http://schemas.microsoft.com/office/drawing/2014/main" id="{2B393331-5D4A-4961-AB58-3DE7220FAF94}"/>
              </a:ext>
            </a:extLst>
          </p:cNvPr>
          <p:cNvSpPr/>
          <p:nvPr/>
        </p:nvSpPr>
        <p:spPr>
          <a:xfrm>
            <a:off x="1" y="566810"/>
            <a:ext cx="5434033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Arrow: Chevron 18">
            <a:extLst>
              <a:ext uri="{FF2B5EF4-FFF2-40B4-BE49-F238E27FC236}">
                <a16:creationId xmlns:a16="http://schemas.microsoft.com/office/drawing/2014/main" id="{B251CA05-7D56-47E6-9756-C119C1558F2E}"/>
              </a:ext>
            </a:extLst>
          </p:cNvPr>
          <p:cNvSpPr/>
          <p:nvPr/>
        </p:nvSpPr>
        <p:spPr>
          <a:xfrm>
            <a:off x="5963314" y="566810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7D930977-3753-49D3-962C-D68A88D8CA65}"/>
              </a:ext>
            </a:extLst>
          </p:cNvPr>
          <p:cNvSpPr/>
          <p:nvPr/>
        </p:nvSpPr>
        <p:spPr>
          <a:xfrm>
            <a:off x="5143356" y="566810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-148147" y="344644"/>
            <a:ext cx="512934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th-TH" altLang="ko-KR" sz="36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ประเด็นการนำเสนอ</a:t>
            </a:r>
            <a:endParaRPr lang="en-US" altLang="ko-KR" sz="3600" dirty="0">
              <a:ln w="127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21" name="Picture 16" descr="TRISCORP">
            <a:extLst>
              <a:ext uri="{FF2B5EF4-FFF2-40B4-BE49-F238E27FC236}">
                <a16:creationId xmlns:a16="http://schemas.microsoft.com/office/drawing/2014/main" id="{CE9011E3-389A-4711-B837-5DD22567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A2F9498-F195-49A3-BBF9-B73857523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15" name="Slide Number Placeholder 17">
            <a:extLst>
              <a:ext uri="{FF2B5EF4-FFF2-40B4-BE49-F238E27FC236}">
                <a16:creationId xmlns:a16="http://schemas.microsoft.com/office/drawing/2014/main" id="{8FF419A6-6BF4-4759-A7DC-9C9AF3609DCA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3985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7293127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7062364" y="1227926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308345" y="1395926"/>
            <a:ext cx="6728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งานตรวจประเมินการได้รับรังสีประจำตัวบุคคล (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OSL)</a:t>
            </a: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10" y="1229013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65.91%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(58)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34.09%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(30)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E5C96813-6CBB-4556-9A71-5D1B46AE82E7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F92F736-47E4-4B22-8DE6-6F80D10D81A3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0594F0F-2D5D-4C4D-A1EC-3BD1FB7D8FE9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5F1C004-E723-477F-AED5-8D9B1C1712A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D67351F-6C0E-4725-B6AF-B28FE57A6461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AE348F0-20BB-4B37-B2A9-B68D89F936D5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BACCC63F-7654-417E-8CD2-D421DCD46413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8FBF8D22-35E2-40DF-827B-8E3EC7FA7E2D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D545DA7E-E050-4B5B-970F-4EB3A133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964D7D0-4CE2-4CAB-ABB8-49EADC5950C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700D6CD-47D9-42E2-8980-C8BB9B70A473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9C502E6-8DE5-431F-8C2B-0BC487A4B27D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826C2C-73CA-49FD-A047-B81C07D99CE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46ABCC01-232A-4BE1-AEEF-942E85F9EE12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4306E23-B172-4F5A-80D0-597D502555B8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27153E79-4697-4F17-8E9D-AFCD2AFC8F4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1B13741C-A3B6-4151-8307-52B0D9DFA7F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4A922B9E-06C7-488E-A258-4AD8682D8A34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A7FDB5F-25BE-4FEC-B558-0371A2FA3273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CF191CA3-D948-45C8-9E7D-85344AEA2C9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37C15DF1-CF03-4FDC-A105-B60ACC4116E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FD7586E-F90E-4102-A3E6-1C428641AAEE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55.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68%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8C69C37B-1828-4D2C-8BD1-66AC7DE40A4D}"/>
              </a:ext>
            </a:extLst>
          </p:cNvPr>
          <p:cNvSpPr txBox="1"/>
          <p:nvPr/>
        </p:nvSpPr>
        <p:spPr>
          <a:xfrm>
            <a:off x="6186209" y="2381917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76.14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53B000A-D9E4-43A4-B75A-55644DD34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899" y="2280811"/>
            <a:ext cx="2836016" cy="200396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D79AF6C6-3668-421F-963A-05F68DB06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396" y="2476989"/>
            <a:ext cx="3928195" cy="1464438"/>
          </a:xfrm>
          <a:prstGeom prst="rect">
            <a:avLst/>
          </a:prstGeom>
        </p:spPr>
      </p:pic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AADB7E9A-E0EC-41D7-B27C-E9DCF9DD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E87DC251-57C3-4E0B-8B54-2FEFA7161A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857EC98-8F17-4335-B69C-83F9427AA1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223" t="3573" r="7720" b="8817"/>
          <a:stretch/>
        </p:blipFill>
        <p:spPr>
          <a:xfrm>
            <a:off x="1554510" y="4821713"/>
            <a:ext cx="3973949" cy="162083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E61CF66-2693-46F6-9E4D-5264A641314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156" t="6155" r="6573" b="2863"/>
          <a:stretch/>
        </p:blipFill>
        <p:spPr>
          <a:xfrm>
            <a:off x="5973898" y="4802219"/>
            <a:ext cx="3732065" cy="1561496"/>
          </a:xfrm>
          <a:prstGeom prst="rect">
            <a:avLst/>
          </a:prstGeom>
        </p:spPr>
      </p:pic>
      <p:pic>
        <p:nvPicPr>
          <p:cNvPr id="62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3B369CEF-D29D-4B2A-A247-D833D557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C1EFDAF-37D1-4B7A-B9CC-EF8A5265B4DC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C758410-65CC-4987-90AD-428735EFAC47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6C2C2228-38D0-46E0-8AEE-DBF4E6F50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07180D24-84A1-4C70-9E47-295FC7E4FB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8FB36856-06F4-49F3-8CD5-766B4ED45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50364A1D-8174-449E-B0CB-81D970A33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5A788ED2-299A-4911-8B76-D7BDDB21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Slide Number Placeholder 17">
            <a:extLst>
              <a:ext uri="{FF2B5EF4-FFF2-40B4-BE49-F238E27FC236}">
                <a16:creationId xmlns:a16="http://schemas.microsoft.com/office/drawing/2014/main" id="{C38B4C35-0F0C-411F-AFA9-5FA5633A0122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20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8497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6734381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ภาพรวมผลการสำรวจความพึงพอใจของงานตรวจประเมินการได้รับรังสีประจำตัวบุคคล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OSL) </a:t>
            </a: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425526" y="1422013"/>
            <a:ext cx="5009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งานตรวจประเมินการได้รับรังสีประจำตัวบุคคล (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OSL)</a:t>
            </a: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4.7282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8C59C0A-5B87-4B03-BFC4-946E1C207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77" y="2353131"/>
            <a:ext cx="6014839" cy="247904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9B515E4-DAD5-4C0E-B580-B8557A246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393" y="2432307"/>
            <a:ext cx="5323025" cy="3876103"/>
          </a:xfrm>
          <a:prstGeom prst="rect">
            <a:avLst/>
          </a:prstGeom>
        </p:spPr>
      </p:pic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1DF841C-4E6C-42BB-BC13-FA1E300AD74C}"/>
              </a:ext>
            </a:extLst>
          </p:cNvPr>
          <p:cNvSpPr/>
          <p:nvPr/>
        </p:nvSpPr>
        <p:spPr bwMode="auto">
          <a:xfrm>
            <a:off x="209907" y="5127677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DDBF3EA9-790A-420A-9BB7-EDB47138F686}"/>
              </a:ext>
            </a:extLst>
          </p:cNvPr>
          <p:cNvSpPr txBox="1"/>
          <p:nvPr/>
        </p:nvSpPr>
        <p:spPr>
          <a:xfrm>
            <a:off x="1440914" y="4777758"/>
            <a:ext cx="87436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33363" indent="-233363"/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    ในระหว่างการต่ออายุการรับบริการอยากให้ทางศูนย์แจ้งอัพเดทข้อมูลเป็นระยะผ่านช่องทางต่างๆ </a:t>
            </a:r>
            <a:b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e-mail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line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 โทรศัพท์ เพื่อป้องกันการตกหล่นของข้อมูล</a:t>
            </a:r>
          </a:p>
          <a:p>
            <a:pPr marL="233363" indent="-233363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ควรเพิ่มความรวดเร็วในกระบวนการส่งมอบ/วิเคราะห์ผล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ติดตามผล </a:t>
            </a:r>
          </a:p>
          <a:p>
            <a:pPr marL="233363" indent="-233363"/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ควรปรับรูปแบบเอกสารในกระบวนการขอเปลี่ยนแปลงข้อมูลเพื่อให้ผู้รับบริการใช้งานง่ายขึ้น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 </a:t>
            </a:r>
          </a:p>
          <a:p>
            <a:pPr marL="285750" indent="-285750">
              <a:buFontTx/>
              <a:buChar char="-"/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ควรเพิ่มความรอบคอบในการตรวจสอบการชำระค่าบริการให้มากขึ้น เช่น บางเคสผู้รับบริการชำระเงินตามสัญญาเป็นรายปีแต่ยังมีการเรียกเก็บค่าบริการซ้ำ</a:t>
            </a: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6C6774BA-7D96-4C1B-9981-9D1A2C7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DC9D313-E9C9-456E-82C0-43C3BB6C16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8" name="Slide Number Placeholder 17">
            <a:extLst>
              <a:ext uri="{FF2B5EF4-FFF2-40B4-BE49-F238E27FC236}">
                <a16:creationId xmlns:a16="http://schemas.microsoft.com/office/drawing/2014/main" id="{AD5729E7-4117-443A-AD20-9291FE9B7281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21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B447C32F-553B-42AD-9ED1-063E990EF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65" y="3644870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518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7293127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7062364" y="1227926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620930" y="1395926"/>
            <a:ext cx="6102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งานวิเคราะห์ธาตุและสารประกอบในตัวอย่าง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10" y="1229013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45%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(9)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55%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(11)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E5C96813-6CBB-4556-9A71-5D1B46AE82E7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F92F736-47E4-4B22-8DE6-6F80D10D81A3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0594F0F-2D5D-4C4D-A1EC-3BD1FB7D8FE9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5F1C004-E723-477F-AED5-8D9B1C1712A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D67351F-6C0E-4725-B6AF-B28FE57A6461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AE348F0-20BB-4B37-B2A9-B68D89F936D5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BACCC63F-7654-417E-8CD2-D421DCD46413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8FBF8D22-35E2-40DF-827B-8E3EC7FA7E2D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D545DA7E-E050-4B5B-970F-4EB3A133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964D7D0-4CE2-4CAB-ABB8-49EADC5950C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700D6CD-47D9-42E2-8980-C8BB9B70A473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9C502E6-8DE5-431F-8C2B-0BC487A4B27D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826C2C-73CA-49FD-A047-B81C07D99CE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46ABCC01-232A-4BE1-AEEF-942E85F9EE12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4306E23-B172-4F5A-80D0-597D502555B8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27153E79-4697-4F17-8E9D-AFCD2AFC8F4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1B13741C-A3B6-4151-8307-52B0D9DFA7F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4A922B9E-06C7-488E-A258-4AD8682D8A34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A7FDB5F-25BE-4FEC-B558-0371A2FA3273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CF191CA3-D948-45C8-9E7D-85344AEA2C9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37C15DF1-CF03-4FDC-A105-B60ACC4116E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FD7586E-F90E-4102-A3E6-1C428641AAEE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ธุรกิจนำเข้าส่งออก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40%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8C69C37B-1828-4D2C-8BD1-66AC7DE40A4D}"/>
              </a:ext>
            </a:extLst>
          </p:cNvPr>
          <p:cNvSpPr txBox="1"/>
          <p:nvPr/>
        </p:nvSpPr>
        <p:spPr>
          <a:xfrm>
            <a:off x="6186209" y="2381917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95%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AADB7E9A-E0EC-41D7-B27C-E9DCF9DD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E87DC251-57C3-4E0B-8B54-2FEFA7161A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C96CC76-D5CA-4B56-8007-E73EEDA65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982" y="2343785"/>
            <a:ext cx="2251599" cy="149239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6C6F912-2F0C-468C-A6C9-DA210B83E3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6396" y="2396992"/>
            <a:ext cx="3960449" cy="150771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042B6FE-128E-4CE5-8631-226BED6238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569" t="4133" r="12342" b="9686"/>
          <a:stretch/>
        </p:blipFill>
        <p:spPr>
          <a:xfrm>
            <a:off x="1538065" y="4857554"/>
            <a:ext cx="3993144" cy="150578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FEEF857-2DB9-4E85-80AC-D77D82E742A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87" r="6159"/>
          <a:stretch/>
        </p:blipFill>
        <p:spPr>
          <a:xfrm>
            <a:off x="6174254" y="4800646"/>
            <a:ext cx="3296604" cy="1636945"/>
          </a:xfrm>
          <a:prstGeom prst="rect">
            <a:avLst/>
          </a:prstGeom>
        </p:spPr>
      </p:pic>
      <p:pic>
        <p:nvPicPr>
          <p:cNvPr id="59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8ED873CF-8C1C-4818-ABB6-8B949FE6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C28FCBAD-D517-41C1-B57D-5D8C38301037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9061C8B-D537-4043-BDB7-22A380745814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7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F10AD73D-4B0F-449D-80A5-17F0D13071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B162FDC2-8DD6-45EC-9604-D46029098C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5CB13081-BD6F-4BD3-92A2-AC504FDEF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40764AEB-5870-4351-8E2F-C662637F3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6C7C35C7-0A8C-4CC3-9EBF-9FB7074F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lide Number Placeholder 17">
            <a:extLst>
              <a:ext uri="{FF2B5EF4-FFF2-40B4-BE49-F238E27FC236}">
                <a16:creationId xmlns:a16="http://schemas.microsoft.com/office/drawing/2014/main" id="{92616D3C-0827-4BC6-A1E7-247E9095D6E9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22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4253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6139577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ภาพรวมผลการสำรวจความพึงพอใจของงานวิเคราะห์ธาตุและสารประกอบในตัวอย่าง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798224" y="1422013"/>
            <a:ext cx="4264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งานวิเคราะห์ธาตุและสารประกอบในตัวอย่าง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4.8271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1DF841C-4E6C-42BB-BC13-FA1E300AD74C}"/>
              </a:ext>
            </a:extLst>
          </p:cNvPr>
          <p:cNvSpPr/>
          <p:nvPr/>
        </p:nvSpPr>
        <p:spPr bwMode="auto">
          <a:xfrm>
            <a:off x="451470" y="5082853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6C6774BA-7D96-4C1B-9981-9D1A2C7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DC9D313-E9C9-456E-82C0-43C3BB6C1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94C707E-68C4-4995-8B69-8DFD6FD32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20" y="2556761"/>
            <a:ext cx="5517358" cy="2274005"/>
          </a:xfrm>
          <a:prstGeom prst="rect">
            <a:avLst/>
          </a:prstGeom>
        </p:spPr>
      </p:pic>
      <p:pic>
        <p:nvPicPr>
          <p:cNvPr id="28" name="รูปภาพ 27" descr="Chart&#10;&#10;Description automatically generated">
            <a:extLst>
              <a:ext uri="{FF2B5EF4-FFF2-40B4-BE49-F238E27FC236}">
                <a16:creationId xmlns:a16="http://schemas.microsoft.com/office/drawing/2014/main" id="{BEAA6829-44CD-4A52-816A-D112DAED03B4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8381" r="4023" b="3421"/>
          <a:stretch/>
        </p:blipFill>
        <p:spPr bwMode="auto">
          <a:xfrm>
            <a:off x="6808388" y="2486819"/>
            <a:ext cx="4844892" cy="3017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Slide Number Placeholder 17">
            <a:extLst>
              <a:ext uri="{FF2B5EF4-FFF2-40B4-BE49-F238E27FC236}">
                <a16:creationId xmlns:a16="http://schemas.microsoft.com/office/drawing/2014/main" id="{B64AA4BB-93E3-44DA-A8DE-D46C0B29F136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23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681867-D6A7-430A-9D8C-6D31642F7ABB}"/>
              </a:ext>
            </a:extLst>
          </p:cNvPr>
          <p:cNvSpPr txBox="1"/>
          <p:nvPr/>
        </p:nvSpPr>
        <p:spPr>
          <a:xfrm>
            <a:off x="1740320" y="4898332"/>
            <a:ext cx="7277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33363" indent="-233363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    ควรเพิ่มความรวดเร็วในกระบวนการส่งมอบตัวอย่าง</a:t>
            </a:r>
          </a:p>
          <a:p>
            <a:pPr marL="233363" indent="-233363"/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ควรเปลี่ยนบริษัทขนส่งสินค้าให้มีความสะดวก รวดเร็วมากขึ้น เช่น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K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erry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Express /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Flash Express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 </a:t>
            </a:r>
          </a:p>
          <a:p>
            <a:pPr marL="285750" indent="-285750">
              <a:buFontTx/>
              <a:buChar char="-"/>
            </a:pP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เพิ่มความหลากหลายในการตรวจวิเคราะห์ตัวอย่าง เช่น การตรวจ</a:t>
            </a:r>
            <a:r>
              <a:rPr lang="th-TH" sz="1800">
                <a:latin typeface="TH SarabunPSK" panose="020B0500040200020003" pitchFamily="34" charset="-34"/>
                <a:cs typeface="TH SarabunPSK" panose="020B0500040200020003" pitchFamily="34" charset="-34"/>
              </a:rPr>
              <a:t>วิเคราะห์ไนโตรเจนในอาหาร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Tx/>
              <a:buChar char="-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ควรลดอัตราค่าบริการในช่วงสถานการณ์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COVID-19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50AE3667-1A25-46B8-A10D-6BAABD2E8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52" y="3338854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119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7293127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7062364" y="1227926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695470" y="1395926"/>
            <a:ext cx="5953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งานวัดรังสีตัวอย่างสินค้านำเข้าหรือส่งออก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10" y="1229013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76.47%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(13)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23.53%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(4)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E5C96813-6CBB-4556-9A71-5D1B46AE82E7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F92F736-47E4-4B22-8DE6-6F80D10D81A3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0594F0F-2D5D-4C4D-A1EC-3BD1FB7D8FE9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5F1C004-E723-477F-AED5-8D9B1C1712A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D67351F-6C0E-4725-B6AF-B28FE57A6461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AE348F0-20BB-4B37-B2A9-B68D89F936D5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BACCC63F-7654-417E-8CD2-D421DCD46413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8FBF8D22-35E2-40DF-827B-8E3EC7FA7E2D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D545DA7E-E050-4B5B-970F-4EB3A133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964D7D0-4CE2-4CAB-ABB8-49EADC5950C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700D6CD-47D9-42E2-8980-C8BB9B70A473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9C502E6-8DE5-431F-8C2B-0BC487A4B27D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826C2C-73CA-49FD-A047-B81C07D99CE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46ABCC01-232A-4BE1-AEEF-942E85F9EE12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4306E23-B172-4F5A-80D0-597D502555B8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27153E79-4697-4F17-8E9D-AFCD2AFC8F4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1B13741C-A3B6-4151-8307-52B0D9DFA7F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4A922B9E-06C7-488E-A258-4AD8682D8A34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A7FDB5F-25BE-4FEC-B558-0371A2FA3273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CF191CA3-D948-45C8-9E7D-85344AEA2C9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37C15DF1-CF03-4FDC-A105-B60ACC4116E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FD7586E-F90E-4102-A3E6-1C428641AAEE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ธุรกิจนำเข้าส่งออก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52.94%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8C69C37B-1828-4D2C-8BD1-66AC7DE40A4D}"/>
              </a:ext>
            </a:extLst>
          </p:cNvPr>
          <p:cNvSpPr txBox="1"/>
          <p:nvPr/>
        </p:nvSpPr>
        <p:spPr>
          <a:xfrm>
            <a:off x="6186209" y="2381917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100%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AADB7E9A-E0EC-41D7-B27C-E9DCF9DD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E87DC251-57C3-4E0B-8B54-2FEFA7161A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B303F02-79AD-4878-AAB2-9A786545D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0112" y="2381917"/>
            <a:ext cx="2220167" cy="145425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0702B50-1043-42A0-89B8-421CA6A884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851" t="3206" r="6108" b="7038"/>
          <a:stretch/>
        </p:blipFill>
        <p:spPr>
          <a:xfrm>
            <a:off x="1560841" y="4816769"/>
            <a:ext cx="3974832" cy="154375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7AF8B24-A5A9-4E22-9D69-D82E644C0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082" t="5100" r="7897" b="2786"/>
          <a:stretch/>
        </p:blipFill>
        <p:spPr>
          <a:xfrm>
            <a:off x="6089164" y="4772946"/>
            <a:ext cx="3464257" cy="165814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34EE7C9-05A6-49F4-96DA-E5D222C347B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890" t="3194" r="9112" b="4040"/>
          <a:stretch/>
        </p:blipFill>
        <p:spPr>
          <a:xfrm>
            <a:off x="7853996" y="2420563"/>
            <a:ext cx="3740334" cy="1562244"/>
          </a:xfrm>
          <a:prstGeom prst="rect">
            <a:avLst/>
          </a:prstGeom>
        </p:spPr>
      </p:pic>
      <p:sp>
        <p:nvSpPr>
          <p:cNvPr id="59" name="Slide Number Placeholder 17">
            <a:extLst>
              <a:ext uri="{FF2B5EF4-FFF2-40B4-BE49-F238E27FC236}">
                <a16:creationId xmlns:a16="http://schemas.microsoft.com/office/drawing/2014/main" id="{6A57997B-C017-4811-9367-3EAA94B8E50D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24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2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4FCE05F8-1BE7-4BB6-B6D9-34ABFA98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1BD723B-AFB5-45E6-90F6-437357772647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57D61FE-2C5E-4294-B60B-79C7EE2DB81D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52986596-48BD-4E13-BB9E-C3DF73D418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B58A8B84-F65E-4B79-970B-520CEFA1C8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0E5DC0C9-50DB-4D71-B48D-2E44A91D1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5B4C21D3-2E28-4688-9C68-72D93E5EA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D78E14C8-03FD-43E0-9BC6-1DAAF8E7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76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6139577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ภาพรวมผลการสำรวจความพึงพอใจของงานวัดรังสีตัวอย่างสินค้านำเข้าหรือส่งออก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887190" y="1422013"/>
            <a:ext cx="4086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งานวัดรังสีตัวอย่างสินค้านำเข้าหรือส่งออก</a:t>
            </a:r>
            <a:r>
              <a:rPr kumimoji="0" lang="th-TH" sz="24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4.6593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1DF841C-4E6C-42BB-BC13-FA1E300AD74C}"/>
              </a:ext>
            </a:extLst>
          </p:cNvPr>
          <p:cNvSpPr/>
          <p:nvPr/>
        </p:nvSpPr>
        <p:spPr bwMode="auto">
          <a:xfrm>
            <a:off x="451470" y="5082853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6C6774BA-7D96-4C1B-9981-9D1A2C7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DC9D313-E9C9-456E-82C0-43C3BB6C1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52B6D1C-E6D3-49FE-A839-DD7AE3EFEEE0}"/>
              </a:ext>
            </a:extLst>
          </p:cNvPr>
          <p:cNvSpPr txBox="1"/>
          <p:nvPr/>
        </p:nvSpPr>
        <p:spPr>
          <a:xfrm>
            <a:off x="1746709" y="5107665"/>
            <a:ext cx="5374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977E689-85D8-4657-AF79-19862B66E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21" y="2617964"/>
            <a:ext cx="5517358" cy="227400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918A4E4-967C-4799-9C56-E7ED26295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267" y="2378316"/>
            <a:ext cx="5127180" cy="34689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5556519-BE7C-493A-BE00-D07308D12946}"/>
              </a:ext>
            </a:extLst>
          </p:cNvPr>
          <p:cNvSpPr txBox="1"/>
          <p:nvPr/>
        </p:nvSpPr>
        <p:spPr>
          <a:xfrm>
            <a:off x="1719535" y="5276942"/>
            <a:ext cx="72770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33363" indent="-233363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  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การวิเคราะห์ผลตรวจในช่วงสถานการณ์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COVID-19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ควรเร่ง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ดำเนินการให้รวดเร็วมากขึ้น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เนื่องจากเจ้าหน้าที่ทำงานเฉพาะวันพุธและศุกร์ ทำให้บริษัทได้รับผลกระทบ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   ควรมีการปรับปรุงการประชาสัมพันธ์ข้อมูลผ่านทางเว็บไซต์ให้มีความทันสมัย </a:t>
            </a:r>
          </a:p>
        </p:txBody>
      </p:sp>
      <p:sp>
        <p:nvSpPr>
          <p:cNvPr id="30" name="Slide Number Placeholder 17">
            <a:extLst>
              <a:ext uri="{FF2B5EF4-FFF2-40B4-BE49-F238E27FC236}">
                <a16:creationId xmlns:a16="http://schemas.microsoft.com/office/drawing/2014/main" id="{FEFFE188-B2E8-4660-9176-84772489EE76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25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C399382F-CCEB-4A19-98F3-52C6C37C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61" y="3440994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819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7293127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7062364" y="1227926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619327" y="1395926"/>
            <a:ext cx="6106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งานวิเคราะห์หอกลั่นด้วยเทคนิคเชิงนิวเคลียร์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10" y="1229013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(2)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(8)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E5C96813-6CBB-4556-9A71-5D1B46AE82E7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F92F736-47E4-4B22-8DE6-6F80D10D81A3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0594F0F-2D5D-4C4D-A1EC-3BD1FB7D8FE9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5F1C004-E723-477F-AED5-8D9B1C1712A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D67351F-6C0E-4725-B6AF-B28FE57A6461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AE348F0-20BB-4B37-B2A9-B68D89F936D5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BACCC63F-7654-417E-8CD2-D421DCD46413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8FBF8D22-35E2-40DF-827B-8E3EC7FA7E2D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D545DA7E-E050-4B5B-970F-4EB3A133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964D7D0-4CE2-4CAB-ABB8-49EADC5950C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700D6CD-47D9-42E2-8980-C8BB9B70A473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9C502E6-8DE5-431F-8C2B-0BC487A4B27D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826C2C-73CA-49FD-A047-B81C07D99CE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46ABCC01-232A-4BE1-AEEF-942E85F9EE12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4306E23-B172-4F5A-80D0-597D502555B8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27153E79-4697-4F17-8E9D-AFCD2AFC8F4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1B13741C-A3B6-4151-8307-52B0D9DFA7F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4A922B9E-06C7-488E-A258-4AD8682D8A34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A7FDB5F-25BE-4FEC-B558-0371A2FA3273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CF191CA3-D948-45C8-9E7D-85344AEA2C9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37C15DF1-CF03-4FDC-A105-B60ACC4116E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FD7586E-F90E-4102-A3E6-1C428641AAEE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80%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8C69C37B-1828-4D2C-8BD1-66AC7DE40A4D}"/>
              </a:ext>
            </a:extLst>
          </p:cNvPr>
          <p:cNvSpPr txBox="1"/>
          <p:nvPr/>
        </p:nvSpPr>
        <p:spPr>
          <a:xfrm>
            <a:off x="6186209" y="2381917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100%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AADB7E9A-E0EC-41D7-B27C-E9DCF9DD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E87DC251-57C3-4E0B-8B54-2FEFA7161A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742BD3C-A950-4E0E-912A-C7A5242E6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9203" y="2287915"/>
            <a:ext cx="2632653" cy="1554791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8604307-8AA7-4C39-97E2-29D947AB2F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67" t="2514" r="12162" b="5897"/>
          <a:stretch/>
        </p:blipFill>
        <p:spPr>
          <a:xfrm>
            <a:off x="1605804" y="4828875"/>
            <a:ext cx="3837736" cy="159537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E544F3A-EBFA-4C8D-B58F-2B5C6B837A0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35" t="6062" r="6717"/>
          <a:stretch/>
        </p:blipFill>
        <p:spPr>
          <a:xfrm>
            <a:off x="6090158" y="4780744"/>
            <a:ext cx="3462166" cy="162777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23C04C6E-4DCA-4300-9999-19AE7377CC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671" r="6621"/>
          <a:stretch/>
        </p:blipFill>
        <p:spPr>
          <a:xfrm>
            <a:off x="8111821" y="2403613"/>
            <a:ext cx="3508637" cy="1665056"/>
          </a:xfrm>
          <a:prstGeom prst="rect">
            <a:avLst/>
          </a:prstGeom>
        </p:spPr>
      </p:pic>
      <p:pic>
        <p:nvPicPr>
          <p:cNvPr id="59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12D10879-69C5-4C71-858F-21DD1DAA2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6DD5344-A3A4-4313-88C8-79DF38B12C60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067FBC4-2BCF-4371-AB9B-3473E42BA615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7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F90D406E-41A6-4116-86E1-131F8E1EB8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6844145F-5F8B-4F64-AA4A-3675C0F7EE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ADFDFCBF-13F1-4812-99C3-59AAF9A6E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34B6357F-4136-4149-8765-584A1F595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A7419F96-FA7E-4628-926B-8DA5CC99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lide Number Placeholder 17">
            <a:extLst>
              <a:ext uri="{FF2B5EF4-FFF2-40B4-BE49-F238E27FC236}">
                <a16:creationId xmlns:a16="http://schemas.microsoft.com/office/drawing/2014/main" id="{47A3A791-149F-419E-9802-9EE84CA1E8AC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26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9365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6203412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ภาพรวมผลการสำรวจความพึงพอใจของงานวิเคราะห์หอกลั่นด้วยเทคนิคเชิงนิวเคลียร์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795819" y="1422013"/>
            <a:ext cx="4269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งานวิเคราะห์หอกลั่นด้วยเทคนิคเชิงนิวเคลียร์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4.7458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1DF841C-4E6C-42BB-BC13-FA1E300AD74C}"/>
              </a:ext>
            </a:extLst>
          </p:cNvPr>
          <p:cNvSpPr/>
          <p:nvPr/>
        </p:nvSpPr>
        <p:spPr bwMode="auto">
          <a:xfrm>
            <a:off x="451470" y="5082853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6C6774BA-7D96-4C1B-9981-9D1A2C7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DC9D313-E9C9-456E-82C0-43C3BB6C1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D648D70-2EB6-498C-8D09-5A8515999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2" y="2465815"/>
            <a:ext cx="5517358" cy="227400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F6F3E55-A3FB-4F87-B66F-EA18B3DFBD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212" y="2610586"/>
            <a:ext cx="5319290" cy="37381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F20D15F-767A-4388-BBA1-86D4AC471B31}"/>
              </a:ext>
            </a:extLst>
          </p:cNvPr>
          <p:cNvSpPr txBox="1"/>
          <p:nvPr/>
        </p:nvSpPr>
        <p:spPr>
          <a:xfrm>
            <a:off x="1742278" y="5014586"/>
            <a:ext cx="72770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85750" indent="-285750">
              <a:buFontTx/>
              <a:buChar char="-"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การติดต่อประสานงานช่วงสถานการณ์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COVID-19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ค่อนข้างล่าช้า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indent="-285750">
              <a:buFontTx/>
              <a:buChar char="-"/>
            </a:pP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ควรเพิ่มความรวดเร็วในการวิเคราะห์ผล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ด้านเจ้าหน้าที่ผู้ให้บริการ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   ในอนาคตถ้าสามารถเพิ่มเติมเจ้าหน้าที่ผู้ให้บริการจะช่วยให้การเข้ารับบริการมีความสะดวกมากขึ้น</a:t>
            </a:r>
          </a:p>
        </p:txBody>
      </p:sp>
      <p:sp>
        <p:nvSpPr>
          <p:cNvPr id="30" name="Slide Number Placeholder 17">
            <a:extLst>
              <a:ext uri="{FF2B5EF4-FFF2-40B4-BE49-F238E27FC236}">
                <a16:creationId xmlns:a16="http://schemas.microsoft.com/office/drawing/2014/main" id="{087596EA-A73C-44F4-BA83-DEFEE2BBD9A0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27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27B55695-DC14-4DFD-8212-F7C7D131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61" y="3603877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558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3" y="1315776"/>
            <a:ext cx="5340786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241168" y="1262369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311108" y="1404252"/>
            <a:ext cx="4770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งานตรวจสอบโดยไม่ทำลาย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64" y="1272213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(10)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(15)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E5C96813-6CBB-4556-9A71-5D1B46AE82E7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F92F736-47E4-4B22-8DE6-6F80D10D81A3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0594F0F-2D5D-4C4D-A1EC-3BD1FB7D8FE9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5F1C004-E723-477F-AED5-8D9B1C1712A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D67351F-6C0E-4725-B6AF-B28FE57A6461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AE348F0-20BB-4B37-B2A9-B68D89F936D5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BACCC63F-7654-417E-8CD2-D421DCD46413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8FBF8D22-35E2-40DF-827B-8E3EC7FA7E2D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D545DA7E-E050-4B5B-970F-4EB3A133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964D7D0-4CE2-4CAB-ABB8-49EADC5950C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700D6CD-47D9-42E2-8980-C8BB9B70A473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9C502E6-8DE5-431F-8C2B-0BC487A4B27D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826C2C-73CA-49FD-A047-B81C07D99CE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46ABCC01-232A-4BE1-AEEF-942E85F9EE12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4306E23-B172-4F5A-80D0-597D502555B8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27153E79-4697-4F17-8E9D-AFCD2AFC8F4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1B13741C-A3B6-4151-8307-52B0D9DFA7F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4A922B9E-06C7-488E-A258-4AD8682D8A34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A7FDB5F-25BE-4FEC-B558-0371A2FA3273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CF191CA3-D948-45C8-9E7D-85344AEA2C9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37C15DF1-CF03-4FDC-A105-B60ACC4116E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FD7586E-F90E-4102-A3E6-1C428641AAEE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76%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8C69C37B-1828-4D2C-8BD1-66AC7DE40A4D}"/>
              </a:ext>
            </a:extLst>
          </p:cNvPr>
          <p:cNvSpPr txBox="1"/>
          <p:nvPr/>
        </p:nvSpPr>
        <p:spPr>
          <a:xfrm>
            <a:off x="6186209" y="2381917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100%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AADB7E9A-E0EC-41D7-B27C-E9DCF9DD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E87DC251-57C3-4E0B-8B54-2FEFA7161A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4114CEB-D693-48BC-A7FC-2676F89927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5634" y="2420427"/>
            <a:ext cx="2369589" cy="1492502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B8614F6-8C0A-4F1A-A93F-0097E940DA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646" r="6848"/>
          <a:stretch/>
        </p:blipFill>
        <p:spPr>
          <a:xfrm>
            <a:off x="8134435" y="2442687"/>
            <a:ext cx="3181535" cy="1506634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F19B2FC-409A-4A18-8AEA-AB6FB59132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399" r="5173"/>
          <a:stretch/>
        </p:blipFill>
        <p:spPr>
          <a:xfrm>
            <a:off x="6216108" y="4805336"/>
            <a:ext cx="3141374" cy="155837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85C5E33-1678-4994-A7DF-2D1158A1FD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147" t="5267" r="7161"/>
          <a:stretch/>
        </p:blipFill>
        <p:spPr>
          <a:xfrm>
            <a:off x="1693594" y="4859719"/>
            <a:ext cx="3556512" cy="1588081"/>
          </a:xfrm>
          <a:prstGeom prst="rect">
            <a:avLst/>
          </a:prstGeom>
        </p:spPr>
      </p:pic>
      <p:sp>
        <p:nvSpPr>
          <p:cNvPr id="59" name="Slide Number Placeholder 17">
            <a:extLst>
              <a:ext uri="{FF2B5EF4-FFF2-40B4-BE49-F238E27FC236}">
                <a16:creationId xmlns:a16="http://schemas.microsoft.com/office/drawing/2014/main" id="{0C9749D3-3737-4F99-BC89-F146AE7D8DDE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28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2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BA09A199-BC73-4B9C-811C-8510077B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2A8C53D0-B235-4A92-9626-E0D138AC3D1C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7AA37A8-7E3E-475A-BDC5-FD8B937A6FEF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7CB55ACA-278B-4553-903F-B55533E7F2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2827D982-20A7-464D-A1F9-F56E25B450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37414E59-16A0-4F00-9ED3-0DFD305AA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45D752B9-04D2-4789-9455-699001A26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39190C7A-238F-45A1-A880-05D5F101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750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496679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ภาพรวมผลการสำรวจความพึงพอใจของงานตรวจสอบโดยไม่ทำลาย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1513964" y="1422013"/>
            <a:ext cx="2832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งานตรวจสอบโดยไม่ทำลาย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4.6867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1DF841C-4E6C-42BB-BC13-FA1E300AD74C}"/>
              </a:ext>
            </a:extLst>
          </p:cNvPr>
          <p:cNvSpPr/>
          <p:nvPr/>
        </p:nvSpPr>
        <p:spPr bwMode="auto">
          <a:xfrm>
            <a:off x="269365" y="4863534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6C6774BA-7D96-4C1B-9981-9D1A2C7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DC9D313-E9C9-456E-82C0-43C3BB6C1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194D0CF-2783-4BE4-826F-B411F3A54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51" y="2438863"/>
            <a:ext cx="5517358" cy="227400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C522668-423F-48D6-A016-2A9452823A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515"/>
          <a:stretch/>
        </p:blipFill>
        <p:spPr>
          <a:xfrm>
            <a:off x="6674642" y="2584972"/>
            <a:ext cx="5517358" cy="3530529"/>
          </a:xfrm>
          <a:prstGeom prst="rect">
            <a:avLst/>
          </a:prstGeom>
        </p:spPr>
      </p:pic>
      <p:sp>
        <p:nvSpPr>
          <p:cNvPr id="28" name="Slide Number Placeholder 17">
            <a:extLst>
              <a:ext uri="{FF2B5EF4-FFF2-40B4-BE49-F238E27FC236}">
                <a16:creationId xmlns:a16="http://schemas.microsoft.com/office/drawing/2014/main" id="{231DBEB2-1DB1-4D28-9197-48BDB5ED1954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29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B1B4A0-C022-4D3D-976C-0A62D78592C2}"/>
              </a:ext>
            </a:extLst>
          </p:cNvPr>
          <p:cNvSpPr txBox="1"/>
          <p:nvPr/>
        </p:nvSpPr>
        <p:spPr>
          <a:xfrm>
            <a:off x="1583949" y="4788409"/>
            <a:ext cx="75987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85750" indent="-285750">
              <a:buFontTx/>
              <a:buChar char="-"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การติดต่อประสานงานช่วงสถานการณ์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COVID-19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ค่อนข้างล่าช้า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indent="-285750">
              <a:buFontTx/>
              <a:buChar char="-"/>
            </a:pP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ควรเพิ่มความรวดเร็วในการวิเคราะห์ผล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ด้านเจ้าหน้าที่ผู้ให้บริการ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เจ้าหน้าที่ผู้ให้บริการบางรายไม่สามารถตอบคำถามเกี่ยวกับข้อจำกัดในการตรวจประเมินได้อย่างชัดเจน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ควรลดอัตราค่าบริการ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23DFB9B9-D5D4-4202-AD7A-31C0FC315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61" y="3684274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0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Chevron 17">
            <a:extLst>
              <a:ext uri="{FF2B5EF4-FFF2-40B4-BE49-F238E27FC236}">
                <a16:creationId xmlns:a16="http://schemas.microsoft.com/office/drawing/2014/main" id="{5B558A55-DC5D-49F0-A4D0-F49F33EB583B}"/>
              </a:ext>
            </a:extLst>
          </p:cNvPr>
          <p:cNvSpPr/>
          <p:nvPr/>
        </p:nvSpPr>
        <p:spPr>
          <a:xfrm>
            <a:off x="5633821" y="566810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Arrow: Pentagon 1">
            <a:extLst>
              <a:ext uri="{FF2B5EF4-FFF2-40B4-BE49-F238E27FC236}">
                <a16:creationId xmlns:a16="http://schemas.microsoft.com/office/drawing/2014/main" id="{2B393331-5D4A-4961-AB58-3DE7220FAF94}"/>
              </a:ext>
            </a:extLst>
          </p:cNvPr>
          <p:cNvSpPr/>
          <p:nvPr/>
        </p:nvSpPr>
        <p:spPr>
          <a:xfrm>
            <a:off x="1" y="566810"/>
            <a:ext cx="5434033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Arrow: Chevron 18">
            <a:extLst>
              <a:ext uri="{FF2B5EF4-FFF2-40B4-BE49-F238E27FC236}">
                <a16:creationId xmlns:a16="http://schemas.microsoft.com/office/drawing/2014/main" id="{B251CA05-7D56-47E6-9756-C119C1558F2E}"/>
              </a:ext>
            </a:extLst>
          </p:cNvPr>
          <p:cNvSpPr/>
          <p:nvPr/>
        </p:nvSpPr>
        <p:spPr>
          <a:xfrm>
            <a:off x="5963314" y="566810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7D930977-3753-49D3-962C-D68A88D8CA65}"/>
              </a:ext>
            </a:extLst>
          </p:cNvPr>
          <p:cNvSpPr/>
          <p:nvPr/>
        </p:nvSpPr>
        <p:spPr>
          <a:xfrm>
            <a:off x="5143356" y="566810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-148147" y="344644"/>
            <a:ext cx="512934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th-TH" altLang="ko-KR" sz="36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วัตถุประสงค์</a:t>
            </a:r>
            <a:endParaRPr lang="en-US" altLang="ko-KR" sz="3600" dirty="0">
              <a:ln w="127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670671" y="4155394"/>
            <a:ext cx="684301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dirty="0">
                <a:latin typeface="Mitr" panose="00000500000000000000" pitchFamily="2" charset="-34"/>
                <a:cs typeface="Mitr" panose="00000500000000000000" pitchFamily="2" charset="-34"/>
              </a:rPr>
              <a:t>เพื่อใช้เป็นส่วนหนึ่งของตัวชี้วัดในการประเมินผลการปฏิบัติราชการตามคำรับรองการปฏิบัติงานของ สำนักงานคณะกรรมการพัฒนาระบบราชการ</a:t>
            </a:r>
            <a:r>
              <a:rPr lang="en-US" sz="1900" dirty="0">
                <a:latin typeface="Mitr" panose="00000500000000000000" pitchFamily="2" charset="-34"/>
                <a:cs typeface="Mitr" panose="00000500000000000000" pitchFamily="2" charset="-34"/>
              </a:rPr>
              <a:t> (</a:t>
            </a:r>
            <a:r>
              <a:rPr lang="th-TH" sz="1900" dirty="0">
                <a:latin typeface="Mitr" panose="00000500000000000000" pitchFamily="2" charset="-34"/>
                <a:cs typeface="Mitr" panose="00000500000000000000" pitchFamily="2" charset="-34"/>
              </a:rPr>
              <a:t>ก.พ.ร</a:t>
            </a:r>
            <a:r>
              <a:rPr lang="en-US" sz="1900" dirty="0">
                <a:latin typeface="Mitr" panose="00000500000000000000" pitchFamily="2" charset="-34"/>
                <a:cs typeface="Mitr" panose="00000500000000000000" pitchFamily="2" charset="-34"/>
              </a:rPr>
              <a:t>.) </a:t>
            </a:r>
            <a:r>
              <a:rPr lang="th-TH" sz="1900" dirty="0">
                <a:latin typeface="Mitr" panose="00000500000000000000" pitchFamily="2" charset="-34"/>
                <a:cs typeface="Mitr" panose="00000500000000000000" pitchFamily="2" charset="-34"/>
              </a:rPr>
              <a:t>ประจำปีงบประมาณ พ</a:t>
            </a:r>
            <a:r>
              <a:rPr lang="en-US" sz="1900" dirty="0">
                <a:latin typeface="Mitr" panose="00000500000000000000" pitchFamily="2" charset="-34"/>
                <a:cs typeface="Mitr" panose="00000500000000000000" pitchFamily="2" charset="-34"/>
              </a:rPr>
              <a:t>.</a:t>
            </a:r>
            <a:r>
              <a:rPr lang="th-TH" sz="1900" dirty="0">
                <a:latin typeface="Mitr" panose="00000500000000000000" pitchFamily="2" charset="-34"/>
                <a:cs typeface="Mitr" panose="00000500000000000000" pitchFamily="2" charset="-34"/>
              </a:rPr>
              <a:t>ศ</a:t>
            </a:r>
            <a:r>
              <a:rPr lang="en-US" sz="1900" dirty="0">
                <a:latin typeface="Mitr" panose="00000500000000000000" pitchFamily="2" charset="-34"/>
                <a:cs typeface="Mitr" panose="00000500000000000000" pitchFamily="2" charset="-34"/>
              </a:rPr>
              <a:t>. 2564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AED7940-909E-4BF0-8FC1-88AE4B9D2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6052" l="0" r="67052">
                        <a14:foregroundMark x1="29987" y1="20791" x2="35020" y2="26363"/>
                        <a14:foregroundMark x1="52490" y1="18853" x2="56043" y2="29269"/>
                        <a14:foregroundMark x1="51359" y1="21518" x2="56528" y2="24182"/>
                        <a14:foregroundMark x1="50552" y1="30238" x2="55720" y2="31207"/>
                        <a14:foregroundMark x1="8964" y1="19580" x2="12678" y2="28543"/>
                        <a14:foregroundMark x1="14293" y1="16189" x2="18170" y2="22002"/>
                        <a14:foregroundMark x1="12194" y1="31449" x2="18493" y2="25636"/>
                        <a14:foregroundMark x1="34590" y1="15785" x2="40888" y2="22568"/>
                        <a14:foregroundMark x1="54482" y1="13847" x2="62907" y2="22083"/>
                        <a14:backgroundMark x1="32086" y1="29027" x2="36312" y2="25151"/>
                        <a14:backgroundMark x1="54105" y1="29996" x2="59758" y2="23456"/>
                        <a14:backgroundMark x1="59838" y1="23779" x2="47860" y2="35406"/>
                        <a14:backgroundMark x1="13244" y1="27453" x2="8991" y2="31772"/>
                        <a14:backgroundMark x1="53244" y1="29512" x2="49852" y2="32943"/>
                        <a14:backgroundMark x1="54428" y1="30642" x2="51036" y2="33428"/>
                        <a14:backgroundMark x1="56555" y1="25918" x2="53755" y2="29350"/>
                        <a14:backgroundMark x1="56555" y1="28341" x2="53244" y2="31126"/>
                        <a14:backgroundMark x1="13324" y1="26443" x2="10848" y2="29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74377" b="63227"/>
          <a:stretch/>
        </p:blipFill>
        <p:spPr>
          <a:xfrm>
            <a:off x="757981" y="1703917"/>
            <a:ext cx="1008676" cy="96678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66C25B29-0942-4AC2-BA85-442571A12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36052" l="0" r="67052">
                        <a14:foregroundMark x1="29987" y1="20791" x2="35020" y2="26363"/>
                        <a14:foregroundMark x1="52490" y1="18853" x2="56043" y2="29269"/>
                        <a14:foregroundMark x1="51359" y1="21518" x2="56528" y2="24182"/>
                        <a14:foregroundMark x1="50552" y1="30238" x2="55720" y2="31207"/>
                        <a14:foregroundMark x1="8964" y1="19580" x2="12678" y2="28543"/>
                        <a14:foregroundMark x1="14293" y1="16189" x2="18170" y2="22002"/>
                        <a14:foregroundMark x1="12194" y1="31449" x2="18493" y2="25636"/>
                        <a14:foregroundMark x1="34590" y1="15785" x2="40888" y2="22568"/>
                        <a14:foregroundMark x1="54482" y1="13847" x2="62907" y2="22083"/>
                        <a14:backgroundMark x1="32086" y1="29027" x2="36312" y2="25151"/>
                        <a14:backgroundMark x1="54105" y1="29996" x2="59758" y2="23456"/>
                        <a14:backgroundMark x1="59838" y1="23779" x2="47860" y2="35406"/>
                        <a14:backgroundMark x1="13244" y1="27453" x2="8991" y2="31772"/>
                        <a14:backgroundMark x1="53244" y1="29512" x2="49852" y2="32943"/>
                        <a14:backgroundMark x1="54428" y1="30642" x2="51036" y2="33428"/>
                        <a14:backgroundMark x1="56555" y1="25918" x2="53755" y2="29350"/>
                        <a14:backgroundMark x1="56555" y1="28341" x2="53244" y2="31126"/>
                        <a14:backgroundMark x1="13324" y1="26443" x2="10848" y2="29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-1" r="55121" b="63227"/>
          <a:stretch/>
        </p:blipFill>
        <p:spPr>
          <a:xfrm>
            <a:off x="912689" y="2777167"/>
            <a:ext cx="757981" cy="966782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7110C7F-D5AC-479B-9DFB-63FFD11B17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36052" l="0" r="67052">
                        <a14:foregroundMark x1="29987" y1="20791" x2="35020" y2="26363"/>
                        <a14:foregroundMark x1="52490" y1="18853" x2="56043" y2="29269"/>
                        <a14:foregroundMark x1="51359" y1="21518" x2="56528" y2="24182"/>
                        <a14:foregroundMark x1="50552" y1="30238" x2="55720" y2="31207"/>
                        <a14:foregroundMark x1="8964" y1="19580" x2="12678" y2="28543"/>
                        <a14:foregroundMark x1="14293" y1="16189" x2="18170" y2="22002"/>
                        <a14:foregroundMark x1="12194" y1="31449" x2="18493" y2="25636"/>
                        <a14:foregroundMark x1="34590" y1="15785" x2="40888" y2="22568"/>
                        <a14:foregroundMark x1="54482" y1="13847" x2="62907" y2="22083"/>
                        <a14:backgroundMark x1="32086" y1="29027" x2="36312" y2="25151"/>
                        <a14:backgroundMark x1="54105" y1="29996" x2="59758" y2="23456"/>
                        <a14:backgroundMark x1="59838" y1="23779" x2="47860" y2="35406"/>
                        <a14:backgroundMark x1="13244" y1="27453" x2="8991" y2="31772"/>
                        <a14:backgroundMark x1="53244" y1="29512" x2="49852" y2="32943"/>
                        <a14:backgroundMark x1="54428" y1="30642" x2="51036" y2="33428"/>
                        <a14:backgroundMark x1="56555" y1="25918" x2="53755" y2="29350"/>
                        <a14:backgroundMark x1="56555" y1="28341" x2="53244" y2="31126"/>
                        <a14:backgroundMark x1="13324" y1="26443" x2="10848" y2="29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62" t="-1" r="33283" b="63227"/>
          <a:stretch/>
        </p:blipFill>
        <p:spPr>
          <a:xfrm>
            <a:off x="912689" y="3848533"/>
            <a:ext cx="757981" cy="966782"/>
          </a:xfrm>
          <a:prstGeom prst="rect">
            <a:avLst/>
          </a:prstGeom>
        </p:spPr>
      </p:pic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68C4F59E-8295-4859-8294-54A91157ECA5}"/>
              </a:ext>
            </a:extLst>
          </p:cNvPr>
          <p:cNvSpPr txBox="1"/>
          <p:nvPr/>
        </p:nvSpPr>
        <p:spPr>
          <a:xfrm>
            <a:off x="1670670" y="2017540"/>
            <a:ext cx="823043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900" dirty="0">
                <a:latin typeface="Mitr" panose="00000500000000000000" pitchFamily="2" charset="-34"/>
                <a:cs typeface="Mitr" panose="00000500000000000000" pitchFamily="2" charset="-34"/>
              </a:rPr>
              <a:t>เพื่อสำรวจความพึงพอใจและความคาดหวังของผู้รับบริการต่อการให้บริการของศูนย์บริการ สทน. </a:t>
            </a: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337302D0-F50D-4BD6-A99C-9053381CCED7}"/>
              </a:ext>
            </a:extLst>
          </p:cNvPr>
          <p:cNvSpPr/>
          <p:nvPr/>
        </p:nvSpPr>
        <p:spPr>
          <a:xfrm>
            <a:off x="757980" y="1856317"/>
            <a:ext cx="9714500" cy="869647"/>
          </a:xfrm>
          <a:prstGeom prst="roundRect">
            <a:avLst/>
          </a:prstGeom>
          <a:noFill/>
          <a:ln w="28575"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8CABEBA1-439B-4835-A12D-5C74B335E951}"/>
              </a:ext>
            </a:extLst>
          </p:cNvPr>
          <p:cNvSpPr txBox="1"/>
          <p:nvPr/>
        </p:nvSpPr>
        <p:spPr>
          <a:xfrm>
            <a:off x="1670670" y="2936132"/>
            <a:ext cx="741472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900" dirty="0">
                <a:latin typeface="Mitr" panose="00000500000000000000" pitchFamily="2" charset="-34"/>
                <a:cs typeface="Mitr" panose="00000500000000000000" pitchFamily="2" charset="-34"/>
              </a:rPr>
              <a:t>เพื่อนำผลการวิจัยเชิงสำรวจความพึงพอใจและความคาดหวังการให้บริการของ สทน</a:t>
            </a:r>
            <a:r>
              <a:rPr lang="en-US" sz="1900" dirty="0">
                <a:latin typeface="Mitr" panose="00000500000000000000" pitchFamily="2" charset="-34"/>
                <a:cs typeface="Mitr" panose="00000500000000000000" pitchFamily="2" charset="-34"/>
              </a:rPr>
              <a:t>. </a:t>
            </a:r>
            <a:r>
              <a:rPr lang="th-TH" sz="1900" dirty="0">
                <a:latin typeface="Mitr" panose="00000500000000000000" pitchFamily="2" charset="-34"/>
                <a:cs typeface="Mitr" panose="00000500000000000000" pitchFamily="2" charset="-34"/>
              </a:rPr>
              <a:t>มาใช้ประกอบพิจารณาปรับปรุง พัฒนา หรือ แก้ไขคุณภาพการให้บริการให้ดียิ่งขึ้น </a:t>
            </a:r>
            <a:endParaRPr lang="en-US" sz="19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7" name="สี่เหลี่ยมผืนผ้า: มุมมน 26">
            <a:extLst>
              <a:ext uri="{FF2B5EF4-FFF2-40B4-BE49-F238E27FC236}">
                <a16:creationId xmlns:a16="http://schemas.microsoft.com/office/drawing/2014/main" id="{F38954CF-0C10-471B-8EBB-CB26726D562F}"/>
              </a:ext>
            </a:extLst>
          </p:cNvPr>
          <p:cNvSpPr/>
          <p:nvPr/>
        </p:nvSpPr>
        <p:spPr>
          <a:xfrm>
            <a:off x="757979" y="2952134"/>
            <a:ext cx="8507941" cy="869647"/>
          </a:xfrm>
          <a:prstGeom prst="roundRect">
            <a:avLst/>
          </a:prstGeom>
          <a:noFill/>
          <a:ln w="28575"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id="{C8A5B9AB-C60B-4798-95F5-9B63D780D499}"/>
              </a:ext>
            </a:extLst>
          </p:cNvPr>
          <p:cNvSpPr/>
          <p:nvPr/>
        </p:nvSpPr>
        <p:spPr>
          <a:xfrm>
            <a:off x="757979" y="4074449"/>
            <a:ext cx="7755707" cy="1146828"/>
          </a:xfrm>
          <a:prstGeom prst="roundRect">
            <a:avLst/>
          </a:prstGeom>
          <a:noFill/>
          <a:ln w="28575"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9DFB4F0-9A2C-40FB-BD93-F4AB0AE2B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77" y="2783552"/>
            <a:ext cx="4587208" cy="4587208"/>
          </a:xfrm>
          <a:prstGeom prst="rect">
            <a:avLst/>
          </a:prstGeom>
        </p:spPr>
      </p:pic>
      <p:pic>
        <p:nvPicPr>
          <p:cNvPr id="32" name="Picture 16" descr="TRISCORP">
            <a:extLst>
              <a:ext uri="{FF2B5EF4-FFF2-40B4-BE49-F238E27FC236}">
                <a16:creationId xmlns:a16="http://schemas.microsoft.com/office/drawing/2014/main" id="{A63D5371-FC25-4812-9ED8-F250CF4CF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0C1EE88A-EE05-4D60-8A44-C92F13B08C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9" name="Slide Number Placeholder 17">
            <a:extLst>
              <a:ext uri="{FF2B5EF4-FFF2-40B4-BE49-F238E27FC236}">
                <a16:creationId xmlns:a16="http://schemas.microsoft.com/office/drawing/2014/main" id="{1C0677D5-9F82-4393-81FB-B1AD81466D1A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8251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95241" y="1351680"/>
            <a:ext cx="9590410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9289112" y="1268089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294013" y="1448824"/>
            <a:ext cx="8844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งานตรวจวัดรังสีหีบห่อบรรจุวัสดุกัมมันตรังสีและตรวจสภาพอุปกรณ์ถ่ายภาพด้วยรังสี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28" y="1285324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(9)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(9)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E5C96813-6CBB-4556-9A71-5D1B46AE82E7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F92F736-47E4-4B22-8DE6-6F80D10D81A3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0594F0F-2D5D-4C4D-A1EC-3BD1FB7D8FE9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5F1C004-E723-477F-AED5-8D9B1C1712A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D67351F-6C0E-4725-B6AF-B28FE57A6461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AE348F0-20BB-4B37-B2A9-B68D89F936D5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BACCC63F-7654-417E-8CD2-D421DCD46413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8FBF8D22-35E2-40DF-827B-8E3EC7FA7E2D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D545DA7E-E050-4B5B-970F-4EB3A133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964D7D0-4CE2-4CAB-ABB8-49EADC5950C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700D6CD-47D9-42E2-8980-C8BB9B70A473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9C502E6-8DE5-431F-8C2B-0BC487A4B27D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826C2C-73CA-49FD-A047-B81C07D99CE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46ABCC01-232A-4BE1-AEEF-942E85F9EE12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4306E23-B172-4F5A-80D0-597D502555B8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27153E79-4697-4F17-8E9D-AFCD2AFC8F4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1B13741C-A3B6-4151-8307-52B0D9DFA7F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4A922B9E-06C7-488E-A258-4AD8682D8A34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A7FDB5F-25BE-4FEC-B558-0371A2FA3273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CF191CA3-D948-45C8-9E7D-85344AEA2C9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37C15DF1-CF03-4FDC-A105-B60ACC4116E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FD7586E-F90E-4102-A3E6-1C428641AAEE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55.56%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8C69C37B-1828-4D2C-8BD1-66AC7DE40A4D}"/>
              </a:ext>
            </a:extLst>
          </p:cNvPr>
          <p:cNvSpPr txBox="1"/>
          <p:nvPr/>
        </p:nvSpPr>
        <p:spPr>
          <a:xfrm>
            <a:off x="6186209" y="2381917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94.44%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AADB7E9A-E0EC-41D7-B27C-E9DCF9DD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E87DC251-57C3-4E0B-8B54-2FEFA7161A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E1E80BD-D8EB-49E2-AA07-5D1E64D9F6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9322" y="2464254"/>
            <a:ext cx="2154467" cy="154908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E48D948-412F-4E99-8360-6BE9B1DF9C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1959" y="2431857"/>
            <a:ext cx="3677361" cy="134772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B780A5B-E5C3-4493-BD00-ECFD2CE560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006" t="5272" r="9506" b="16747"/>
          <a:stretch/>
        </p:blipFill>
        <p:spPr>
          <a:xfrm>
            <a:off x="1548140" y="4828175"/>
            <a:ext cx="3898230" cy="150969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3C515A4-836C-4DA2-9BE0-ED6675E6C07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88" t="1907" r="6577" b="-1907"/>
          <a:stretch/>
        </p:blipFill>
        <p:spPr>
          <a:xfrm>
            <a:off x="6010918" y="4803262"/>
            <a:ext cx="3596394" cy="1573298"/>
          </a:xfrm>
          <a:prstGeom prst="rect">
            <a:avLst/>
          </a:prstGeom>
        </p:spPr>
      </p:pic>
      <p:sp>
        <p:nvSpPr>
          <p:cNvPr id="59" name="Slide Number Placeholder 17">
            <a:extLst>
              <a:ext uri="{FF2B5EF4-FFF2-40B4-BE49-F238E27FC236}">
                <a16:creationId xmlns:a16="http://schemas.microsoft.com/office/drawing/2014/main" id="{1E958646-B4B3-4831-A1C1-EB19727F2153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30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2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660BF02E-8EB0-4E9A-93F1-D3AEA251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F540947-1532-43AF-9212-5A1501454BA1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82E5FFC-1F2D-4A75-A7C5-D3FF2AAD6137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7EF082D0-841F-4AC8-A7DF-9F44E7B914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A8F0CC09-82F4-4D21-A8AF-87BC1702E2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6D362A47-36F2-4678-8450-2D7E9FF2C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A6C82605-3F94-4A9B-BA0F-9C57A6A49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A72B0E69-2861-48BB-BF63-949078645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452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7178773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8924649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ตรวจวัดรังสีหีบห่อบรรจุวัสดุกัมมันตรังสีและตรวจสภาพอุปกรณ์ถ่ายภาพด้วยรังสี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7051337" y="1265440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-61465" y="1363828"/>
            <a:ext cx="7601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3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งานตรวจวัดรังสีหีบห่อบรรจุวัสดุกัมมันตรังสีและตรวจสภาพอุปกรณ์ถ่ายภาพด้วยรังสี </a:t>
            </a:r>
            <a:endParaRPr kumimoji="0" lang="en-US" sz="23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94" y="1303885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356643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4.9055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1DF841C-4E6C-42BB-BC13-FA1E300AD74C}"/>
              </a:ext>
            </a:extLst>
          </p:cNvPr>
          <p:cNvSpPr/>
          <p:nvPr/>
        </p:nvSpPr>
        <p:spPr bwMode="auto">
          <a:xfrm>
            <a:off x="451470" y="5082853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6C6774BA-7D96-4C1B-9981-9D1A2C7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DC9D313-E9C9-456E-82C0-43C3BB6C1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00D2512-BC08-46F4-BCC9-AAB8025A4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912" y="2628874"/>
            <a:ext cx="5517358" cy="227400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3CBF5EE-F012-4394-A040-039D60A5F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0324" y="2478949"/>
            <a:ext cx="5517358" cy="3773751"/>
          </a:xfrm>
          <a:prstGeom prst="rect">
            <a:avLst/>
          </a:prstGeom>
        </p:spPr>
      </p:pic>
      <p:sp>
        <p:nvSpPr>
          <p:cNvPr id="37" name="Slide Number Placeholder 17">
            <a:extLst>
              <a:ext uri="{FF2B5EF4-FFF2-40B4-BE49-F238E27FC236}">
                <a16:creationId xmlns:a16="http://schemas.microsoft.com/office/drawing/2014/main" id="{9FB84D2E-CE97-4645-AC8B-9039C6345BEA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31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E813DB-277C-492E-8D40-3F93691EB52A}"/>
              </a:ext>
            </a:extLst>
          </p:cNvPr>
          <p:cNvSpPr txBox="1"/>
          <p:nvPr/>
        </p:nvSpPr>
        <p:spPr>
          <a:xfrm>
            <a:off x="1697160" y="5343195"/>
            <a:ext cx="75987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85750" indent="-285750">
              <a:buFontTx/>
              <a:buChar char="-"/>
            </a:pP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แบบฟอร์มที่ให้ผู้รับบริการกรอกในเว็บไซต์ไม่ชัดเจน ทำให้ผู้รับบริการอ่านแล้วบางครั้งเกิดความสับสน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ควรมีระบบติดตามสถานะการตรวจวัดรังสี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ในการชำระเงินควรมีระบบวางบิลแบบ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Credit term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7F8A42F7-E8B7-4C0C-923F-C1B0D0F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58" y="3520764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011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3" y="1315776"/>
            <a:ext cx="5340786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241168" y="1262369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331145" y="1404252"/>
            <a:ext cx="4730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งานสอบเทียบเครื่องวัดรังสี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64" y="1272213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68.06%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(49)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31.94%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(23)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E5C96813-6CBB-4556-9A71-5D1B46AE82E7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F92F736-47E4-4B22-8DE6-6F80D10D81A3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0594F0F-2D5D-4C4D-A1EC-3BD1FB7D8FE9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5F1C004-E723-477F-AED5-8D9B1C1712A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D67351F-6C0E-4725-B6AF-B28FE57A6461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AE348F0-20BB-4B37-B2A9-B68D89F936D5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BACCC63F-7654-417E-8CD2-D421DCD46413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8FBF8D22-35E2-40DF-827B-8E3EC7FA7E2D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D545DA7E-E050-4B5B-970F-4EB3A133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964D7D0-4CE2-4CAB-ABB8-49EADC5950C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700D6CD-47D9-42E2-8980-C8BB9B70A473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9C502E6-8DE5-431F-8C2B-0BC487A4B27D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826C2C-73CA-49FD-A047-B81C07D99CE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46ABCC01-232A-4BE1-AEEF-942E85F9EE12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4306E23-B172-4F5A-80D0-597D502555B8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27153E79-4697-4F17-8E9D-AFCD2AFC8F4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1B13741C-A3B6-4151-8307-52B0D9DFA7F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4A922B9E-06C7-488E-A258-4AD8682D8A34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A7FDB5F-25BE-4FEC-B558-0371A2FA3273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CF191CA3-D948-45C8-9E7D-85344AEA2C9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37C15DF1-CF03-4FDC-A105-B60ACC4116E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FD7586E-F90E-4102-A3E6-1C428641AAEE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51.39%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8C69C37B-1828-4D2C-8BD1-66AC7DE40A4D}"/>
              </a:ext>
            </a:extLst>
          </p:cNvPr>
          <p:cNvSpPr txBox="1"/>
          <p:nvPr/>
        </p:nvSpPr>
        <p:spPr>
          <a:xfrm>
            <a:off x="6186209" y="2381917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93.06%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AADB7E9A-E0EC-41D7-B27C-E9DCF9DD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E87DC251-57C3-4E0B-8B54-2FEFA7161A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EBC6AA-2D55-46E8-8E93-6566EB5D09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1598" y="2408386"/>
            <a:ext cx="2213380" cy="15640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F8DDC5E-561F-4724-8514-B568E401F0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640" t="3895" r="7858" b="6841"/>
          <a:stretch/>
        </p:blipFill>
        <p:spPr>
          <a:xfrm>
            <a:off x="1685358" y="4883942"/>
            <a:ext cx="3461688" cy="1560211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E5106CC-65EE-40D5-BC8A-E932864D3B4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61" t="2749" r="5243" b="3545"/>
          <a:stretch/>
        </p:blipFill>
        <p:spPr>
          <a:xfrm>
            <a:off x="6085683" y="4780560"/>
            <a:ext cx="3656924" cy="158315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8D6D6AA-7923-4C38-A8E0-BE68652250B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543" r="5642"/>
          <a:stretch/>
        </p:blipFill>
        <p:spPr>
          <a:xfrm>
            <a:off x="7914145" y="2372927"/>
            <a:ext cx="3824561" cy="1608176"/>
          </a:xfrm>
          <a:prstGeom prst="rect">
            <a:avLst/>
          </a:prstGeom>
        </p:spPr>
      </p:pic>
      <p:pic>
        <p:nvPicPr>
          <p:cNvPr id="59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24F0D1D3-5778-4E75-8ABF-2EDA80894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C8A40D2D-3B16-40F9-B3E8-8BA645533F74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85ABE57-D8E3-4C5B-AF8F-26CDB45F6AE1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7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910C4D89-6740-46C1-AD4F-0BAAA688E2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74A593D1-B7D0-4776-A76F-696DE418BA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9659C992-0515-4E30-AAB4-D254F73D9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5BAF6D69-6B88-444D-B53F-4C61D5C22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2EA06F2B-D112-4542-9103-DE467EA5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lide Number Placeholder 17">
            <a:extLst>
              <a:ext uri="{FF2B5EF4-FFF2-40B4-BE49-F238E27FC236}">
                <a16:creationId xmlns:a16="http://schemas.microsoft.com/office/drawing/2014/main" id="{D73680E5-647D-4F36-A106-1C20E135085F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32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5349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3939184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496679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ภาพรวมผลการสำรวจความพึงพอใจของงานสอบเทียบเครื่องวัดรังสี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3630658" y="1252713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252641" y="1394658"/>
            <a:ext cx="2784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งานสอบเทียบเครื่องวัดรังสี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32" y="1282032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4.5208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1DF841C-4E6C-42BB-BC13-FA1E300AD74C}"/>
              </a:ext>
            </a:extLst>
          </p:cNvPr>
          <p:cNvSpPr/>
          <p:nvPr/>
        </p:nvSpPr>
        <p:spPr bwMode="auto">
          <a:xfrm>
            <a:off x="212905" y="5092966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6C6774BA-7D96-4C1B-9981-9D1A2C7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DC9D313-E9C9-456E-82C0-43C3BB6C1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E1A72A8-2167-4A28-8154-576C38736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2" y="2620912"/>
            <a:ext cx="5517358" cy="227400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F2CBDE9-C096-4DF7-970D-8840C5D83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724" y="2423117"/>
            <a:ext cx="5450296" cy="39749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C04D7D1-568B-4F8C-AD45-53EFB58DEDA1}"/>
              </a:ext>
            </a:extLst>
          </p:cNvPr>
          <p:cNvSpPr txBox="1"/>
          <p:nvPr/>
        </p:nvSpPr>
        <p:spPr>
          <a:xfrm>
            <a:off x="1436237" y="5263022"/>
            <a:ext cx="75987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85750" indent="-285750">
              <a:buFontTx/>
              <a:buChar char="-"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ควรเพิ่มความรวดเร็วในการแจ้งผลการวิเคราะห์ และแจ้งอัพเดททุกครั้งที่มีการเปลี่ยนจุดบริการ</a:t>
            </a:r>
            <a:endParaRPr lang="th-TH" sz="1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อัพเดทข้อมูลในเว็บไซต์ให้เป็นปัจจุบันอยู่เสมอ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ควรเพิ่มช่องทางการชำระเงินให้มีความหลากหลายมากขึ้น</a:t>
            </a:r>
          </a:p>
        </p:txBody>
      </p:sp>
      <p:sp>
        <p:nvSpPr>
          <p:cNvPr id="30" name="Slide Number Placeholder 17">
            <a:extLst>
              <a:ext uri="{FF2B5EF4-FFF2-40B4-BE49-F238E27FC236}">
                <a16:creationId xmlns:a16="http://schemas.microsoft.com/office/drawing/2014/main" id="{A260D0BC-9D48-4AF0-AB90-852C93194D7C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33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935B636E-6549-45E4-8204-3514FBB05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29" y="3641991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007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92884" y="1315776"/>
            <a:ext cx="5985697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89955" y="1262316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270742" y="1403244"/>
            <a:ext cx="5230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งานตรวจประเมินเครื่องกำเนิดรังสี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37" y="1288772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72.13%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(44)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27.87%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(17)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E5C96813-6CBB-4556-9A71-5D1B46AE82E7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DF92F736-47E4-4B22-8DE6-6F80D10D81A3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0594F0F-2D5D-4C4D-A1EC-3BD1FB7D8FE9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5F1C004-E723-477F-AED5-8D9B1C1712A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D67351F-6C0E-4725-B6AF-B28FE57A6461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FAE348F0-20BB-4B37-B2A9-B68D89F936D5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BACCC63F-7654-417E-8CD2-D421DCD46413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8FBF8D22-35E2-40DF-827B-8E3EC7FA7E2D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D545DA7E-E050-4B5B-970F-4EB3A133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964D7D0-4CE2-4CAB-ABB8-49EADC5950C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700D6CD-47D9-42E2-8980-C8BB9B70A473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9C502E6-8DE5-431F-8C2B-0BC487A4B27D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7A826C2C-73CA-49FD-A047-B81C07D99CE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46ABCC01-232A-4BE1-AEEF-942E85F9EE12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4306E23-B172-4F5A-80D0-597D502555B8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27153E79-4697-4F17-8E9D-AFCD2AFC8F4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1B13741C-A3B6-4151-8307-52B0D9DFA7F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4A922B9E-06C7-488E-A258-4AD8682D8A34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A7FDB5F-25BE-4FEC-B558-0371A2FA3273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CF191CA3-D948-45C8-9E7D-85344AEA2C9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37C15DF1-CF03-4FDC-A105-B60ACC4116E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FD7586E-F90E-4102-A3E6-1C428641AAEE}"/>
              </a:ext>
            </a:extLst>
          </p:cNvPr>
          <p:cNvSpPr txBox="1"/>
          <p:nvPr/>
        </p:nvSpPr>
        <p:spPr>
          <a:xfrm>
            <a:off x="5404351" y="337576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60.66%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8C69C37B-1828-4D2C-8BD1-66AC7DE40A4D}"/>
              </a:ext>
            </a:extLst>
          </p:cNvPr>
          <p:cNvSpPr txBox="1"/>
          <p:nvPr/>
        </p:nvSpPr>
        <p:spPr>
          <a:xfrm>
            <a:off x="6186209" y="2381917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91.80%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AADB7E9A-E0EC-41D7-B27C-E9DCF9DD8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E87DC251-57C3-4E0B-8B54-2FEFA7161A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06D47B5-C9F3-49AB-8988-D018BCC37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0546" y="2342968"/>
            <a:ext cx="2420219" cy="171015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4ABE1A9-A84D-4B51-85B8-99634710EB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34" r="6147"/>
          <a:stretch/>
        </p:blipFill>
        <p:spPr>
          <a:xfrm>
            <a:off x="8076807" y="2464928"/>
            <a:ext cx="3487420" cy="1586918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F5D906D7-73D7-42B2-9A70-BF3D207342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22" r="3441"/>
          <a:stretch/>
        </p:blipFill>
        <p:spPr>
          <a:xfrm>
            <a:off x="6096001" y="4819933"/>
            <a:ext cx="3456324" cy="1565176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588D699-496B-41E1-A4CB-03F5CC33B06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796" t="3721" r="5017" b="9381"/>
          <a:stretch/>
        </p:blipFill>
        <p:spPr>
          <a:xfrm>
            <a:off x="1670670" y="4861312"/>
            <a:ext cx="3497857" cy="1541388"/>
          </a:xfrm>
          <a:prstGeom prst="rect">
            <a:avLst/>
          </a:prstGeom>
        </p:spPr>
      </p:pic>
      <p:pic>
        <p:nvPicPr>
          <p:cNvPr id="59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B4D4EE55-C6C9-4C85-8BCC-43FCEB171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117054F0-C649-482D-9E48-DEFB27CEA708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8F1F0D7-C4C8-4E8E-8189-234673F9CDDA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7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36817869-7CA1-4912-B105-13C8BB28B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5B642560-0606-4C5C-ACD1-7AB228EA3D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D15F95B8-61E2-43BA-824E-28A5D5009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7FAB5AA6-02E3-449E-B346-141AED3CC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6130D78F-55B3-411A-B83A-C9D5F4AAB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lide Number Placeholder 17">
            <a:extLst>
              <a:ext uri="{FF2B5EF4-FFF2-40B4-BE49-F238E27FC236}">
                <a16:creationId xmlns:a16="http://schemas.microsoft.com/office/drawing/2014/main" id="{FA72CD4D-4ED7-4D74-92DF-29C0DA90D8C3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34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3357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3939184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5593812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ภาพรวมผลการสำรวจความพึงพอใจของงานตรวจประเมินเครื่องกำเนิดรังสี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3630658" y="1252713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151425" y="1379396"/>
            <a:ext cx="3384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งานตรวจประเมินเครื่องกำเนิดรังสี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32" y="1282032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4.7534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1DF841C-4E6C-42BB-BC13-FA1E300AD74C}"/>
              </a:ext>
            </a:extLst>
          </p:cNvPr>
          <p:cNvSpPr/>
          <p:nvPr/>
        </p:nvSpPr>
        <p:spPr bwMode="auto">
          <a:xfrm>
            <a:off x="451470" y="5082853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6C6774BA-7D96-4C1B-9981-9D1A2C7D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DC9D313-E9C9-456E-82C0-43C3BB6C1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A4E33614-DC87-4D00-86EB-8F0BB8CD2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63" y="2571833"/>
            <a:ext cx="5517358" cy="227400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0196148-BA31-4F75-96E1-4D92A202F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44" b="5806"/>
          <a:stretch/>
        </p:blipFill>
        <p:spPr>
          <a:xfrm>
            <a:off x="6451569" y="2571833"/>
            <a:ext cx="5517358" cy="3468277"/>
          </a:xfrm>
          <a:prstGeom prst="rect">
            <a:avLst/>
          </a:prstGeom>
        </p:spPr>
      </p:pic>
      <p:sp>
        <p:nvSpPr>
          <p:cNvPr id="28" name="Slide Number Placeholder 17">
            <a:extLst>
              <a:ext uri="{FF2B5EF4-FFF2-40B4-BE49-F238E27FC236}">
                <a16:creationId xmlns:a16="http://schemas.microsoft.com/office/drawing/2014/main" id="{0CF9C3B5-B6ED-41EE-A91E-D7A05C4ADE26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35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F3F8C7-F54D-4E44-AE96-698D8D221B7C}"/>
              </a:ext>
            </a:extLst>
          </p:cNvPr>
          <p:cNvSpPr txBox="1"/>
          <p:nvPr/>
        </p:nvSpPr>
        <p:spPr>
          <a:xfrm>
            <a:off x="1670670" y="4822782"/>
            <a:ext cx="75987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85750" indent="-285750">
              <a:buFontTx/>
              <a:buChar char="-"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ควรเพิ่มบริการรับส่งตัวอย่างเพื่ออำนวยความสะดวกให้ลูกค้าในต่างจังหวัด</a:t>
            </a:r>
            <a:endParaRPr lang="th-TH" sz="1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ควรระมัดระวังในความผิดพลาดของการรายงานผลการวิเคราะห์</a:t>
            </a:r>
          </a:p>
          <a:p>
            <a:pPr marL="285750" indent="-285750">
              <a:buFontTx/>
              <a:buChar char="-"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ควรมีระบบติดตามสถานะการตรวจประเมิน</a:t>
            </a:r>
          </a:p>
          <a:p>
            <a:pPr marL="285750" indent="-285750">
              <a:buFontTx/>
              <a:buChar char="-"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ในการชำระเงินควรมีระบบวางบิลแบบ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Credit term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indent="-285750">
              <a:buFontTx/>
              <a:buChar char="-"/>
              <a:defRPr/>
            </a:pP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ควรเพิ่มเติมการอัพเดทข้อมูลด้านกฎหมายที่เกี่ยวข้องกับรังสี และแจ้งให้หน่วยงานต่างๆ ที่เป็นผู้รับบริการรับทราบ</a:t>
            </a:r>
            <a:endParaRPr lang="th-TH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th-TH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9FBD390A-AFEF-464E-BCEE-C1888E381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21" y="3580483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070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541745" y="1422013"/>
            <a:ext cx="4777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ศูนย์จัดการกากกัมมันตรังสี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68%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(17)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32%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(8)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8D0B0460-2B16-443B-81FE-9C5997DF9A64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C62C7375-563F-4477-8473-E38C0E93F228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74559969-2CE3-4011-B91B-C1EC7F00803D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7738E309-9092-4AC2-BB8A-0F115CD180D3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9B2882A9-E938-466A-BE9D-865433C4B824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B791311E-1EF5-4EFA-AE14-92A5E6D7055C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CDF892F3-95F0-4FF2-AA26-504731822756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39070120-E97E-4B2B-A48C-1C65BFD161F3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E4442CD0-59A7-441A-8884-D79EAC4C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72998CDE-68D5-4B2E-A03E-12A21A0D225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82E70620-F278-4B9E-85FD-D143ABEF21EA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D6D50ECE-4848-43BD-8884-CAD406F92BBA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E70D0082-2359-40D6-9807-4A33749529B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05B9C8D2-E5A0-4D9E-81C5-7ADDC179685D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222E111F-1544-4BC5-B200-7630B91BF8B2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058AE9EE-7C45-48E3-B6C7-D8DFD5AAEC13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3B6F2B58-A03E-41F0-81A7-7CEB54B857B6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9B04A7C4-6C1B-4B0F-9B42-6FE1BC796523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4F3B79ED-B359-4E88-9AC8-105E489B5B3E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5DD5F980-E91A-40AC-B185-EFFEF3FBA5EA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C44140D9-0192-4776-987B-CD56B390CF87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6D11E9B-F872-469E-B3C4-68501303B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744" y="2190289"/>
            <a:ext cx="2901948" cy="1889924"/>
          </a:xfrm>
          <a:prstGeom prst="rect">
            <a:avLst/>
          </a:prstGeom>
        </p:spPr>
      </p:pic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E3C3F110-003C-4B06-8557-A334D1147CB3}"/>
              </a:ext>
            </a:extLst>
          </p:cNvPr>
          <p:cNvSpPr txBox="1"/>
          <p:nvPr/>
        </p:nvSpPr>
        <p:spPr>
          <a:xfrm>
            <a:off x="6181554" y="2412734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84%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76D77F9C-373C-4DE9-884B-74122044D5E9}"/>
              </a:ext>
            </a:extLst>
          </p:cNvPr>
          <p:cNvSpPr txBox="1"/>
          <p:nvPr/>
        </p:nvSpPr>
        <p:spPr>
          <a:xfrm>
            <a:off x="5406823" y="3374195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หน่วยงานอื่นๆ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2D0FFB0-D35E-4AB3-B966-EC93C26C4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1183" y="2396862"/>
            <a:ext cx="4059492" cy="147095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4949558-B397-4D20-9FB8-597EA57CCF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76" t="3356" r="10143" b="15138"/>
          <a:stretch/>
        </p:blipFill>
        <p:spPr>
          <a:xfrm>
            <a:off x="1699881" y="4819933"/>
            <a:ext cx="3552302" cy="161358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D7F3B89-F30B-42C9-924F-2040E3840C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55" t="4875" r="7067" b="-3"/>
          <a:stretch/>
        </p:blipFill>
        <p:spPr>
          <a:xfrm>
            <a:off x="6004961" y="4859112"/>
            <a:ext cx="3818368" cy="1494266"/>
          </a:xfrm>
          <a:prstGeom prst="rect">
            <a:avLst/>
          </a:prstGeom>
        </p:spPr>
      </p:pic>
      <p:sp>
        <p:nvSpPr>
          <p:cNvPr id="58" name="Slide Number Placeholder 17">
            <a:extLst>
              <a:ext uri="{FF2B5EF4-FFF2-40B4-BE49-F238E27FC236}">
                <a16:creationId xmlns:a16="http://schemas.microsoft.com/office/drawing/2014/main" id="{45DAA8CF-1847-48E3-9BB8-EC2F9541DC44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36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59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D70FC82E-9E4F-41AB-BB52-DEB01837D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10791A0-BE3C-4E23-A120-A20844610BA4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54664D0-478A-4F81-AFE1-C6D9E981B942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5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FB66AA44-1D17-466C-BC13-E46DA56459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A6028475-A1BF-4484-9A7B-396FF3DFE3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2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FFFD033A-32E3-4CF4-9210-5F93635D8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FE06A0FD-D193-4809-81FB-898285D04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8FB71A4D-4FAE-4FDF-A2C7-849B53875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TRISCORP">
            <a:extLst>
              <a:ext uri="{FF2B5EF4-FFF2-40B4-BE49-F238E27FC236}">
                <a16:creationId xmlns:a16="http://schemas.microsoft.com/office/drawing/2014/main" id="{B7E91972-2726-4807-A8FE-197DBCAAE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รูปภาพ 26">
            <a:extLst>
              <a:ext uri="{FF2B5EF4-FFF2-40B4-BE49-F238E27FC236}">
                <a16:creationId xmlns:a16="http://schemas.microsoft.com/office/drawing/2014/main" id="{99E69906-11CC-4A26-BD84-E0CCEC8B11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71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562857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ภาพรวมผลการสำรวจความพึงพอใจของศูนย์จัดการกากกัมมันตรังสี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4.7158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570071" y="1422013"/>
            <a:ext cx="272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ศูนย์จัดการกากกัมมันตรังสี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C46ADA1-F4C2-4879-83B6-D07F5740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728" y="2924837"/>
            <a:ext cx="7931844" cy="3426908"/>
          </a:xfrm>
          <a:prstGeom prst="rect">
            <a:avLst/>
          </a:prstGeom>
        </p:spPr>
      </p:pic>
      <p:pic>
        <p:nvPicPr>
          <p:cNvPr id="22" name="Picture 16" descr="TRISCORP">
            <a:extLst>
              <a:ext uri="{FF2B5EF4-FFF2-40B4-BE49-F238E27FC236}">
                <a16:creationId xmlns:a16="http://schemas.microsoft.com/office/drawing/2014/main" id="{A120D49A-BAD8-49CF-B0CC-E6DB53F6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รูปภาพ 26">
            <a:extLst>
              <a:ext uri="{FF2B5EF4-FFF2-40B4-BE49-F238E27FC236}">
                <a16:creationId xmlns:a16="http://schemas.microsoft.com/office/drawing/2014/main" id="{C96FD8CB-FB33-4BE2-A823-A90D8FC20F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6" name="Slide Number Placeholder 17">
            <a:extLst>
              <a:ext uri="{FF2B5EF4-FFF2-40B4-BE49-F238E27FC236}">
                <a16:creationId xmlns:a16="http://schemas.microsoft.com/office/drawing/2014/main" id="{D5DB3F2B-90B2-479F-B839-5C251E4B0A03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37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2955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342171" y="1422013"/>
            <a:ext cx="5176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งานบริการจัดการกากกัมมันตรังสี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(6)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(4)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8D0B0460-2B16-443B-81FE-9C5997DF9A64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C62C7375-563F-4477-8473-E38C0E93F228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74559969-2CE3-4011-B91B-C1EC7F00803D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7738E309-9092-4AC2-BB8A-0F115CD180D3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9B2882A9-E938-466A-BE9D-865433C4B824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B791311E-1EF5-4EFA-AE14-92A5E6D7055C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CDF892F3-95F0-4FF2-AA26-504731822756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39070120-E97E-4B2B-A48C-1C65BFD161F3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E4442CD0-59A7-441A-8884-D79EAC4C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72998CDE-68D5-4B2E-A03E-12A21A0D225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82E70620-F278-4B9E-85FD-D143ABEF21EA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D6D50ECE-4848-43BD-8884-CAD406F92BBA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E70D0082-2359-40D6-9807-4A33749529B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05B9C8D2-E5A0-4D9E-81C5-7ADDC179685D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222E111F-1544-4BC5-B200-7630B91BF8B2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058AE9EE-7C45-48E3-B6C7-D8DFD5AAEC13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3B6F2B58-A03E-41F0-81A7-7CEB54B857B6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9B04A7C4-6C1B-4B0F-9B42-6FE1BC796523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4F3B79ED-B359-4E88-9AC8-105E489B5B3E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5DD5F980-E91A-40AC-B185-EFFEF3FBA5EA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C44140D9-0192-4776-987B-CD56B390CF87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E3C3F110-003C-4B06-8557-A334D1147CB3}"/>
              </a:ext>
            </a:extLst>
          </p:cNvPr>
          <p:cNvSpPr txBox="1"/>
          <p:nvPr/>
        </p:nvSpPr>
        <p:spPr>
          <a:xfrm>
            <a:off x="6181554" y="2412734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60%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76D77F9C-373C-4DE9-884B-74122044D5E9}"/>
              </a:ext>
            </a:extLst>
          </p:cNvPr>
          <p:cNvSpPr txBox="1"/>
          <p:nvPr/>
        </p:nvSpPr>
        <p:spPr>
          <a:xfrm>
            <a:off x="5406823" y="3374195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หน่วยงานอื่นๆ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40%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DD8D528-3F38-42A7-A183-DC9B9ED02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982" y="2514348"/>
            <a:ext cx="2241143" cy="145180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7F818A6-B3C6-4549-9733-1E76967E34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28" t="2670" r="11785" b="14435"/>
          <a:stretch/>
        </p:blipFill>
        <p:spPr>
          <a:xfrm>
            <a:off x="1932532" y="4861312"/>
            <a:ext cx="3372937" cy="1625438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439BC06-D370-443A-B056-5F25D4132B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30" t="4252" r="5871" b="6346"/>
          <a:stretch/>
        </p:blipFill>
        <p:spPr>
          <a:xfrm>
            <a:off x="5853990" y="4787311"/>
            <a:ext cx="4047111" cy="1496348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52870799-BF49-4394-95F8-58DAE3BF73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23" r="3813" b="3258"/>
          <a:stretch/>
        </p:blipFill>
        <p:spPr>
          <a:xfrm>
            <a:off x="8162204" y="2435221"/>
            <a:ext cx="3060871" cy="1605216"/>
          </a:xfrm>
          <a:prstGeom prst="rect">
            <a:avLst/>
          </a:prstGeom>
        </p:spPr>
      </p:pic>
      <p:sp>
        <p:nvSpPr>
          <p:cNvPr id="58" name="Slide Number Placeholder 17">
            <a:extLst>
              <a:ext uri="{FF2B5EF4-FFF2-40B4-BE49-F238E27FC236}">
                <a16:creationId xmlns:a16="http://schemas.microsoft.com/office/drawing/2014/main" id="{ED10538C-5751-4AB1-BD2A-7CFB203B04F8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38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59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C63141B9-83FA-4745-8A68-EE3E0885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5653E88-0689-4541-817A-75AA67B1D430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E99F4E1-866C-4B4F-8A51-0341D9BAFD6E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5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3DA5F763-90D4-4F4D-91FB-C2E0626F5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4AD2991A-53AF-4A5A-BF52-B843EDE13B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2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EC702121-6374-4AAA-8B94-2CF9B0A54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0E147E75-051A-46E8-9F78-32CB6C003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7D46A60B-AEC7-4FE0-878C-49EEB0E17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TRISCORP">
            <a:extLst>
              <a:ext uri="{FF2B5EF4-FFF2-40B4-BE49-F238E27FC236}">
                <a16:creationId xmlns:a16="http://schemas.microsoft.com/office/drawing/2014/main" id="{CC1C07D9-2F81-4ED3-9692-26CE71F0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รูปภาพ 26">
            <a:extLst>
              <a:ext uri="{FF2B5EF4-FFF2-40B4-BE49-F238E27FC236}">
                <a16:creationId xmlns:a16="http://schemas.microsoft.com/office/drawing/2014/main" id="{9A7574F9-C9BC-46C1-A178-721A44A4FF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60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4078521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3657314" y="1232543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92" y="1248393"/>
            <a:ext cx="677637" cy="677637"/>
          </a:xfrm>
          <a:prstGeom prst="rect">
            <a:avLst/>
          </a:prstGeom>
        </p:spPr>
      </p:pic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562857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ภาพรวมผลการสำรวจความพึงพอใจของงานบริการจัดการกากกัมมันตรังสี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4.6848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357158" y="1387156"/>
            <a:ext cx="3312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งานบริการจัดการกากกัมมันตรังสี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9BFBABF-7ADC-40FC-A79C-96687F967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80" y="2571833"/>
            <a:ext cx="5499069" cy="214597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E0D56AC-8FE8-4E50-A4A6-4C26B4442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642" y="2516603"/>
            <a:ext cx="5517358" cy="3926164"/>
          </a:xfrm>
          <a:prstGeom prst="rect">
            <a:avLst/>
          </a:prstGeom>
        </p:spPr>
      </p:pic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EEBB864F-2C2A-47BE-85FE-43632FAAAFFB}"/>
              </a:ext>
            </a:extLst>
          </p:cNvPr>
          <p:cNvSpPr/>
          <p:nvPr/>
        </p:nvSpPr>
        <p:spPr bwMode="auto">
          <a:xfrm>
            <a:off x="282743" y="4914044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BC8A5D4A-E51A-479A-86D5-C9F88C097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531" y="3670342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6" descr="TRISCORP">
            <a:extLst>
              <a:ext uri="{FF2B5EF4-FFF2-40B4-BE49-F238E27FC236}">
                <a16:creationId xmlns:a16="http://schemas.microsoft.com/office/drawing/2014/main" id="{5EF7DCA3-88ED-4B82-9317-8E6DF6C9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รูปภาพ 26">
            <a:extLst>
              <a:ext uri="{FF2B5EF4-FFF2-40B4-BE49-F238E27FC236}">
                <a16:creationId xmlns:a16="http://schemas.microsoft.com/office/drawing/2014/main" id="{ED3F5B34-7206-44DF-A65E-5B02B851C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30" name="Slide Number Placeholder 17">
            <a:extLst>
              <a:ext uri="{FF2B5EF4-FFF2-40B4-BE49-F238E27FC236}">
                <a16:creationId xmlns:a16="http://schemas.microsoft.com/office/drawing/2014/main" id="{B22254A8-588B-475F-AAB4-FF8041E87CA9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39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E62969-0580-40E3-A965-653B4D3E6AA5}"/>
              </a:ext>
            </a:extLst>
          </p:cNvPr>
          <p:cNvSpPr txBox="1"/>
          <p:nvPr/>
        </p:nvSpPr>
        <p:spPr>
          <a:xfrm>
            <a:off x="1683851" y="5009442"/>
            <a:ext cx="71426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เพิ่มเติมการจัดอบรมภาคสนามในการให้ความรู้การถ่ายทอดเทคโนโลยีจัดการกาก</a:t>
            </a:r>
            <a:endParaRPr lang="en-US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Tx/>
              <a:buChar char="-"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อัพเดทข้อมูลในเว็บไซต์ให้เป็นปัจจุบันอยู่เสมอ</a:t>
            </a:r>
            <a:endParaRPr lang="en-US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th-TH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118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71006E-6BDC-4670-80B0-0A9EF355986B}"/>
              </a:ext>
            </a:extLst>
          </p:cNvPr>
          <p:cNvSpPr txBox="1"/>
          <p:nvPr/>
        </p:nvSpPr>
        <p:spPr>
          <a:xfrm>
            <a:off x="609350" y="1379093"/>
            <a:ext cx="1127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ขอบเขตด้านประชากรหรือกลุ่มเป้าหมาย</a:t>
            </a:r>
            <a:r>
              <a:rPr lang="en-US" sz="1400" b="1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: </a:t>
            </a:r>
            <a:r>
              <a:rPr lang="th-TH" sz="1800" dirty="0">
                <a:latin typeface="Mitr" panose="00000500000000000000" pitchFamily="2" charset="-34"/>
                <a:cs typeface="Mitr" panose="00000500000000000000" pitchFamily="2" charset="-34"/>
              </a:rPr>
              <a:t>ผู้รับบริการหรือหน่วยงาน ที่ขอรับบริการในแต่ละส่วนงานของ สทน. </a:t>
            </a:r>
            <a:br>
              <a:rPr lang="th-TH" sz="1800" dirty="0"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800" dirty="0">
                <a:latin typeface="Mitr" panose="00000500000000000000" pitchFamily="2" charset="-34"/>
                <a:cs typeface="Mitr" panose="00000500000000000000" pitchFamily="2" charset="-34"/>
              </a:rPr>
              <a:t>ในช่วงวันที่ 1 ตุลาคม 256</a:t>
            </a:r>
            <a:r>
              <a:rPr lang="en-US" sz="1800" dirty="0">
                <a:latin typeface="Mitr" panose="00000500000000000000" pitchFamily="2" charset="-34"/>
                <a:cs typeface="Mitr" panose="00000500000000000000" pitchFamily="2" charset="-34"/>
              </a:rPr>
              <a:t>3</a:t>
            </a:r>
            <a:r>
              <a:rPr lang="th-TH" sz="1800" dirty="0">
                <a:latin typeface="Mitr" panose="00000500000000000000" pitchFamily="2" charset="-34"/>
                <a:cs typeface="Mitr" panose="00000500000000000000" pitchFamily="2" charset="-34"/>
              </a:rPr>
              <a:t> – วันที่ 31 มีนาคม 256</a:t>
            </a:r>
            <a:r>
              <a:rPr lang="en-US" sz="1800" dirty="0">
                <a:latin typeface="Mitr" panose="00000500000000000000" pitchFamily="2" charset="-34"/>
                <a:cs typeface="Mitr" panose="00000500000000000000" pitchFamily="2" charset="-34"/>
              </a:rPr>
              <a:t>4</a:t>
            </a:r>
            <a:endParaRPr lang="th-TH" sz="18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0" name="Arrow: Chevron 17">
            <a:extLst>
              <a:ext uri="{FF2B5EF4-FFF2-40B4-BE49-F238E27FC236}">
                <a16:creationId xmlns:a16="http://schemas.microsoft.com/office/drawing/2014/main" id="{5B558A55-DC5D-49F0-A4D0-F49F33EB583B}"/>
              </a:ext>
            </a:extLst>
          </p:cNvPr>
          <p:cNvSpPr/>
          <p:nvPr/>
        </p:nvSpPr>
        <p:spPr>
          <a:xfrm>
            <a:off x="7221321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2" name="Arrow: Pentagon 1">
            <a:extLst>
              <a:ext uri="{FF2B5EF4-FFF2-40B4-BE49-F238E27FC236}">
                <a16:creationId xmlns:a16="http://schemas.microsoft.com/office/drawing/2014/main" id="{2B393331-5D4A-4961-AB58-3DE7220FAF94}"/>
              </a:ext>
            </a:extLst>
          </p:cNvPr>
          <p:cNvSpPr/>
          <p:nvPr/>
        </p:nvSpPr>
        <p:spPr>
          <a:xfrm>
            <a:off x="1" y="387099"/>
            <a:ext cx="6972299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Arrow: Chevron 18">
            <a:extLst>
              <a:ext uri="{FF2B5EF4-FFF2-40B4-BE49-F238E27FC236}">
                <a16:creationId xmlns:a16="http://schemas.microsoft.com/office/drawing/2014/main" id="{B251CA05-7D56-47E6-9756-C119C1558F2E}"/>
              </a:ext>
            </a:extLst>
          </p:cNvPr>
          <p:cNvSpPr/>
          <p:nvPr/>
        </p:nvSpPr>
        <p:spPr>
          <a:xfrm>
            <a:off x="7550814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5" name="Arrow: Chevron 19">
            <a:extLst>
              <a:ext uri="{FF2B5EF4-FFF2-40B4-BE49-F238E27FC236}">
                <a16:creationId xmlns:a16="http://schemas.microsoft.com/office/drawing/2014/main" id="{7D930977-3753-49D3-962C-D68A88D8CA65}"/>
              </a:ext>
            </a:extLst>
          </p:cNvPr>
          <p:cNvSpPr/>
          <p:nvPr/>
        </p:nvSpPr>
        <p:spPr>
          <a:xfrm>
            <a:off x="6730856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115410" y="173271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h-TH" altLang="ko-KR" sz="36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วิธีการดำเนินการวิจัย </a:t>
            </a:r>
            <a:r>
              <a:rPr lang="th-TH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(</a:t>
            </a:r>
            <a:r>
              <a:rPr lang="en-US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Methodology)</a:t>
            </a:r>
          </a:p>
        </p:txBody>
      </p:sp>
      <p:pic>
        <p:nvPicPr>
          <p:cNvPr id="28" name="Picture 16" descr="TRISCORP">
            <a:extLst>
              <a:ext uri="{FF2B5EF4-FFF2-40B4-BE49-F238E27FC236}">
                <a16:creationId xmlns:a16="http://schemas.microsoft.com/office/drawing/2014/main" id="{640B236F-7FA8-4D32-9003-C8F57DAA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58ED4082-5E15-4F28-8B23-BA50E4564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7" name="Slide Number Placeholder 17">
            <a:extLst>
              <a:ext uri="{FF2B5EF4-FFF2-40B4-BE49-F238E27FC236}">
                <a16:creationId xmlns:a16="http://schemas.microsoft.com/office/drawing/2014/main" id="{7B754BC9-6656-4268-BDDB-8D24B3E32E6A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381CAF1F-7A17-4A73-BF9C-12F5FEBA68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15379"/>
              </p:ext>
            </p:extLst>
          </p:nvPr>
        </p:nvGraphicFramePr>
        <p:xfrm>
          <a:off x="-609600" y="228441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9AFD2326-B58C-43F3-897A-2C243B782956}"/>
              </a:ext>
            </a:extLst>
          </p:cNvPr>
          <p:cNvSpPr txBox="1"/>
          <p:nvPr/>
        </p:nvSpPr>
        <p:spPr>
          <a:xfrm>
            <a:off x="6374998" y="1694777"/>
            <a:ext cx="502675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000" b="1" u="sng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การสุ่มกลุ่มตัวอย่าง</a:t>
            </a:r>
            <a:r>
              <a:rPr lang="th-TH" sz="2000" b="1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200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endParaRPr lang="th-TH" sz="2000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en-US" sz="2000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ครอบคลุมทุกงานบริการหลัก </a:t>
            </a:r>
            <a:endParaRPr lang="en-US" b="0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ครอบคลุมลูกค้าในเขตกรุงเทพ ปริมณฑล และต่างจังหวัด</a:t>
            </a:r>
            <a:endParaRPr lang="en-US" b="0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ครอบคลุมกลุ่มลูกค้าใหม่และลูกค้าเก่า</a:t>
            </a:r>
            <a:endParaRPr lang="en-US" b="0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en-US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</a:t>
            </a:r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เลือกกลุ่มตัวอย่าง อาจจะพิจารณาจากความถี่ในการใช้บริการ และ/หรือ กลุ่มลูกค้าที่อยู่ในช่วงการใช้บริการที่สถาบันฯ</a:t>
            </a:r>
            <a:r>
              <a:rPr lang="en-US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กำหนด</a:t>
            </a:r>
            <a:endParaRPr lang="en-US" b="0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D438D1-DE3E-444D-80FA-9C547D073486}"/>
              </a:ext>
            </a:extLst>
          </p:cNvPr>
          <p:cNvSpPr txBox="1"/>
          <p:nvPr/>
        </p:nvSpPr>
        <p:spPr>
          <a:xfrm>
            <a:off x="6347480" y="3640143"/>
            <a:ext cx="5772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000" b="1" u="sng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ประเด็นการสำรวจความพึงพอใจ</a:t>
            </a:r>
            <a:r>
              <a:rPr lang="en-US" sz="200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: </a:t>
            </a:r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ด้านกระบวนการ ขั้นตอนการให้บริการ ด้านเจ้าหน้าที่ผู้ให้บริการ  ด้านสิ่งอำนวยความสะดวก</a:t>
            </a:r>
            <a:endParaRPr lang="en-US" b="0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 ความพึงพอใจต่อประโยชน์/ผลจากการได้รับบริการ</a:t>
            </a:r>
            <a:r>
              <a:rPr lang="en-US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/</a:t>
            </a:r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คุณภาพสินค้า</a:t>
            </a:r>
            <a:r>
              <a:rPr lang="en-US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b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en-US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-</a:t>
            </a:r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ความคิดเห็นต่อการให้บริการ สิ่งที่ต้องการให้ปรับปรุงและสิ่งที่ต้องการให้มีบริการเพิ่ม</a:t>
            </a:r>
            <a:endParaRPr lang="en-US" b="0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FontTx/>
              <a:buChar char="-"/>
            </a:pPr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ความไม่พึงพอใจที่มีต่อการให้บริการและความคาดหวังของผู้รับบริการ</a:t>
            </a:r>
            <a:endParaRPr lang="th-TH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>
              <a:buFontTx/>
              <a:buChar char="-"/>
            </a:pPr>
            <a:r>
              <a:rPr lang="th-TH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ความเชื่อมั่นต่อคุณภาพและการให้บริการ (การมุ่งเน้นที่ลูกค้า/ภาพลักษณ์/อื่นๆ)</a:t>
            </a:r>
            <a:endParaRPr lang="en-US" b="0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285750" indent="-285750">
              <a:buFontTx/>
              <a:buChar char="-"/>
            </a:pPr>
            <a:endParaRPr lang="en-US" b="0" dirty="0">
              <a:solidFill>
                <a:srgbClr val="E0EDD4">
                  <a:lumMod val="10000"/>
                </a:srgb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46346-D521-4396-B299-567097290DC7}"/>
              </a:ext>
            </a:extLst>
          </p:cNvPr>
          <p:cNvSpPr txBox="1"/>
          <p:nvPr/>
        </p:nvSpPr>
        <p:spPr>
          <a:xfrm>
            <a:off x="6304831" y="5576428"/>
            <a:ext cx="6019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h-TH" sz="2000" b="1" u="sng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วิธีการจัดเก็บข้อมูล</a:t>
            </a:r>
            <a:r>
              <a:rPr lang="en-US" sz="2000" b="1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200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000" b="0" dirty="0">
                <a:solidFill>
                  <a:srgbClr val="E0EDD4">
                    <a:lumMod val="10000"/>
                  </a:srgb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การจัดเก็บข้อมูลทั้งในเชิงปริมาณ และเชิงคุณภาพ </a:t>
            </a:r>
          </a:p>
        </p:txBody>
      </p:sp>
      <p:pic>
        <p:nvPicPr>
          <p:cNvPr id="34" name="Picture 3" descr="C:\Users\sitanun\Desktop\f33e41d5f885bd130984915f11631b95.jpg">
            <a:extLst>
              <a:ext uri="{FF2B5EF4-FFF2-40B4-BE49-F238E27FC236}">
                <a16:creationId xmlns:a16="http://schemas.microsoft.com/office/drawing/2014/main" id="{E7A2A963-C167-4A5D-877E-869D1F017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91" y="5917788"/>
            <a:ext cx="745028" cy="74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sitanun\Desktop\2.png">
            <a:extLst>
              <a:ext uri="{FF2B5EF4-FFF2-40B4-BE49-F238E27FC236}">
                <a16:creationId xmlns:a16="http://schemas.microsoft.com/office/drawing/2014/main" id="{9246A8FB-626F-4C7F-9E83-02EFBCFA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077" y="6044740"/>
            <a:ext cx="657648" cy="57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sitanun\Desktop\in-depth-interviews.jpg">
            <a:extLst>
              <a:ext uri="{FF2B5EF4-FFF2-40B4-BE49-F238E27FC236}">
                <a16:creationId xmlns:a16="http://schemas.microsoft.com/office/drawing/2014/main" id="{286348D7-37BF-4685-97D0-D5CC8FEE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894" y="6014974"/>
            <a:ext cx="1376176" cy="6758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737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6105805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972471" y="123845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357164" y="1397152"/>
            <a:ext cx="5448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งานวิเคราะห์ค่ากัมมันตภาพรังสีในน้ำ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96" y="1253760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73.33%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(11)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26.67%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(4)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8D0B0460-2B16-443B-81FE-9C5997DF9A64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C62C7375-563F-4477-8473-E38C0E93F228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74559969-2CE3-4011-B91B-C1EC7F00803D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7738E309-9092-4AC2-BB8A-0F115CD180D3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9B2882A9-E938-466A-BE9D-865433C4B824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B791311E-1EF5-4EFA-AE14-92A5E6D7055C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CDF892F3-95F0-4FF2-AA26-504731822756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39070120-E97E-4B2B-A48C-1C65BFD161F3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E4442CD0-59A7-441A-8884-D79EAC4C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72998CDE-68D5-4B2E-A03E-12A21A0D225D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82E70620-F278-4B9E-85FD-D143ABEF21EA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D6D50ECE-4848-43BD-8884-CAD406F92BBA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E70D0082-2359-40D6-9807-4A33749529B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05B9C8D2-E5A0-4D9E-81C5-7ADDC179685D}"/>
              </a:ext>
            </a:extLst>
          </p:cNvPr>
          <p:cNvSpPr/>
          <p:nvPr/>
        </p:nvSpPr>
        <p:spPr>
          <a:xfrm>
            <a:off x="1424467" y="4571719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222E111F-1544-4BC5-B200-7630B91BF8B2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058AE9EE-7C45-48E3-B6C7-D8DFD5AAEC13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3B6F2B58-A03E-41F0-81A7-7CEB54B857B6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9B04A7C4-6C1B-4B0F-9B42-6FE1BC796523}"/>
              </a:ext>
            </a:extLst>
          </p:cNvPr>
          <p:cNvSpPr/>
          <p:nvPr/>
        </p:nvSpPr>
        <p:spPr>
          <a:xfrm>
            <a:off x="5788430" y="451574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4F3B79ED-B359-4E88-9AC8-105E489B5B3E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5DD5F980-E91A-40AC-B185-EFFEF3FBA5EA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C44140D9-0192-4776-987B-CD56B390CF87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E3C3F110-003C-4B06-8557-A334D1147CB3}"/>
              </a:ext>
            </a:extLst>
          </p:cNvPr>
          <p:cNvSpPr txBox="1"/>
          <p:nvPr/>
        </p:nvSpPr>
        <p:spPr>
          <a:xfrm>
            <a:off x="6181554" y="2412734"/>
            <a:ext cx="1531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100%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76D77F9C-373C-4DE9-884B-74122044D5E9}"/>
              </a:ext>
            </a:extLst>
          </p:cNvPr>
          <p:cNvSpPr txBox="1"/>
          <p:nvPr/>
        </p:nvSpPr>
        <p:spPr>
          <a:xfrm>
            <a:off x="5406823" y="3374195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หน่วยงานอื่นๆ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73.33%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45D5F80-5878-46A6-9D50-D38C85A6F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565" y="2357252"/>
            <a:ext cx="2566017" cy="154573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4F2E43D-F574-45AF-9EDC-6BCDE2CBD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6886" y="2388966"/>
            <a:ext cx="3279098" cy="159384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D9EF4847-95F7-43A4-A79B-DF45C84D43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525" r="17056" b="17859"/>
          <a:stretch/>
        </p:blipFill>
        <p:spPr>
          <a:xfrm>
            <a:off x="1687675" y="4925887"/>
            <a:ext cx="3207839" cy="141521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1DD1BC7-C0BC-47DD-8F86-5B4D2FDB06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37" t="3369" r="6086" b="6435"/>
          <a:stretch/>
        </p:blipFill>
        <p:spPr>
          <a:xfrm>
            <a:off x="5919737" y="4850152"/>
            <a:ext cx="3995930" cy="1490951"/>
          </a:xfrm>
          <a:prstGeom prst="rect">
            <a:avLst/>
          </a:prstGeom>
        </p:spPr>
      </p:pic>
      <p:pic>
        <p:nvPicPr>
          <p:cNvPr id="58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D3221753-2701-43B3-9B51-2A827419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100DD2A-62EC-414A-9450-55B4DA2C96BC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9D7FEC7-2D12-437E-A7B0-FE4BCFB40D30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3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942751AF-DC81-4229-B3C6-444114EADB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FD6C00A1-8993-48FC-AD69-573C00B013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0A0382C5-B882-4AC3-A1EB-FD450F277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9A512372-49F3-453C-8585-70814F3D0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441603D8-C4F6-421A-881E-0F8F4D22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Slide Number Placeholder 17">
            <a:extLst>
              <a:ext uri="{FF2B5EF4-FFF2-40B4-BE49-F238E27FC236}">
                <a16:creationId xmlns:a16="http://schemas.microsoft.com/office/drawing/2014/main" id="{50ABC12B-015F-4FEC-8F09-ED901C1CA317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40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8" name="Picture 16" descr="TRISCORP">
            <a:extLst>
              <a:ext uri="{FF2B5EF4-FFF2-40B4-BE49-F238E27FC236}">
                <a16:creationId xmlns:a16="http://schemas.microsoft.com/office/drawing/2014/main" id="{F6420629-D1B9-4D74-8198-D0AFD7713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รูปภาพ 26">
            <a:extLst>
              <a:ext uri="{FF2B5EF4-FFF2-40B4-BE49-F238E27FC236}">
                <a16:creationId xmlns:a16="http://schemas.microsoft.com/office/drawing/2014/main" id="{5872A889-36DF-4CF9-9397-7F6E2BBE9EF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19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4078521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3657314" y="1232543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92" y="1248393"/>
            <a:ext cx="677637" cy="677637"/>
          </a:xfrm>
          <a:prstGeom prst="rect">
            <a:avLst/>
          </a:prstGeom>
        </p:spPr>
      </p:pic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562857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ภาพรวมผลการสำรวจความพึงพอใจของงานวิเคราะห์ค่ากัมมันตภาพรังสีในน้ำ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4.7467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10464" y="1387156"/>
            <a:ext cx="3648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งานวิเคราะห์ค่ากัมมันตภาพรังสีในน้ำ 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EEBB864F-2C2A-47BE-85FE-43632FAAAFFB}"/>
              </a:ext>
            </a:extLst>
          </p:cNvPr>
          <p:cNvSpPr/>
          <p:nvPr/>
        </p:nvSpPr>
        <p:spPr bwMode="auto">
          <a:xfrm>
            <a:off x="282743" y="4914044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F307B644-69AC-4088-AFEF-0ECF4592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3" y="2516603"/>
            <a:ext cx="5517358" cy="227400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4DED886-A61C-41FB-A819-4D0D72AC2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589" y="2478837"/>
            <a:ext cx="5316485" cy="3636664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28801174-F9F1-4899-BA6D-348294A1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549" y="3660173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6" descr="TRISCORP">
            <a:extLst>
              <a:ext uri="{FF2B5EF4-FFF2-40B4-BE49-F238E27FC236}">
                <a16:creationId xmlns:a16="http://schemas.microsoft.com/office/drawing/2014/main" id="{A844C2A3-018D-42D1-A2BA-70F2C81CD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รูปภาพ 26">
            <a:extLst>
              <a:ext uri="{FF2B5EF4-FFF2-40B4-BE49-F238E27FC236}">
                <a16:creationId xmlns:a16="http://schemas.microsoft.com/office/drawing/2014/main" id="{DAFFAB4F-5762-4871-9AE2-6CF6987F04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30" name="Slide Number Placeholder 17">
            <a:extLst>
              <a:ext uri="{FF2B5EF4-FFF2-40B4-BE49-F238E27FC236}">
                <a16:creationId xmlns:a16="http://schemas.microsoft.com/office/drawing/2014/main" id="{B3AB1AB8-E921-41CB-B2DC-6CC0D6243C8A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41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7D93C1-3036-43DA-BBC6-DC9C5F275D3D}"/>
              </a:ext>
            </a:extLst>
          </p:cNvPr>
          <p:cNvSpPr txBox="1"/>
          <p:nvPr/>
        </p:nvSpPr>
        <p:spPr>
          <a:xfrm>
            <a:off x="1517055" y="5009422"/>
            <a:ext cx="75987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85750" indent="-285750">
              <a:buFontTx/>
              <a:buChar char="-"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อยากให้มีการแจ้งรายละเอียดในการกรอกข้อมูลให้ชัดเจน เนื่องจากหากมีข้อผิดพลาด</a:t>
            </a:r>
          </a:p>
          <a:p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ผู้รับบริการต้องเสียค่าใช้จ่ายในการแก้ไขเพิ่มเติม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ควรระบุรายละเอียดในหน้าซองใบแจ้งหนี้ และใบเสร็จรับเงินให้ชัดเจน</a:t>
            </a:r>
          </a:p>
        </p:txBody>
      </p:sp>
    </p:spTree>
    <p:extLst>
      <p:ext uri="{BB962C8B-B14F-4D97-AF65-F5344CB8AC3E}">
        <p14:creationId xmlns:p14="http://schemas.microsoft.com/office/powerpoint/2010/main" val="3792442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845515" y="1422013"/>
            <a:ext cx="4169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ศูนย์ไอโซโทปรังสี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67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7704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5795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72344" y="3159934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64%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(16)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5465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36%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(9)</a:t>
            </a:r>
          </a:p>
        </p:txBody>
      </p:sp>
      <p:sp>
        <p:nvSpPr>
          <p:cNvPr id="27" name="สี่เหลี่ยมผืนผ้า: มุมมน 26">
            <a:extLst>
              <a:ext uri="{FF2B5EF4-FFF2-40B4-BE49-F238E27FC236}">
                <a16:creationId xmlns:a16="http://schemas.microsoft.com/office/drawing/2014/main" id="{1339B2FD-DB4C-43A0-BAF9-18FC954DB556}"/>
              </a:ext>
            </a:extLst>
          </p:cNvPr>
          <p:cNvSpPr/>
          <p:nvPr/>
        </p:nvSpPr>
        <p:spPr>
          <a:xfrm>
            <a:off x="281349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49E1AFAD-3ADF-4132-8A1E-4E7FA95C3232}"/>
              </a:ext>
            </a:extLst>
          </p:cNvPr>
          <p:cNvGrpSpPr/>
          <p:nvPr/>
        </p:nvGrpSpPr>
        <p:grpSpPr>
          <a:xfrm>
            <a:off x="2795739" y="1973234"/>
            <a:ext cx="514906" cy="408683"/>
            <a:chOff x="852256" y="4367503"/>
            <a:chExt cx="514906" cy="408683"/>
          </a:xfrm>
        </p:grpSpPr>
        <p:sp>
          <p:nvSpPr>
            <p:cNvPr id="29" name="สี่เหลี่ยมผืนผ้า: มุมมน 28">
              <a:extLst>
                <a:ext uri="{FF2B5EF4-FFF2-40B4-BE49-F238E27FC236}">
                  <a16:creationId xmlns:a16="http://schemas.microsoft.com/office/drawing/2014/main" id="{E5DCA0D5-E9B2-4B38-8275-812B63B93706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9B083911-0E9E-47A6-8F97-DD8FEDD6F912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430ABA1E-77B2-44EE-BB1D-07F2A2972452}"/>
              </a:ext>
            </a:extLst>
          </p:cNvPr>
          <p:cNvSpPr/>
          <p:nvPr/>
        </p:nvSpPr>
        <p:spPr>
          <a:xfrm>
            <a:off x="526413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06795878-9A94-46BB-997C-B630C762F63A}"/>
              </a:ext>
            </a:extLst>
          </p:cNvPr>
          <p:cNvGrpSpPr/>
          <p:nvPr/>
        </p:nvGrpSpPr>
        <p:grpSpPr>
          <a:xfrm>
            <a:off x="5246379" y="1964244"/>
            <a:ext cx="1510009" cy="410711"/>
            <a:chOff x="852256" y="4367503"/>
            <a:chExt cx="1510009" cy="410711"/>
          </a:xfrm>
        </p:grpSpPr>
        <p:sp>
          <p:nvSpPr>
            <p:cNvPr id="33" name="สี่เหลี่ยมผืนผ้า: มุมมน 32">
              <a:extLst>
                <a:ext uri="{FF2B5EF4-FFF2-40B4-BE49-F238E27FC236}">
                  <a16:creationId xmlns:a16="http://schemas.microsoft.com/office/drawing/2014/main" id="{301AC55F-D035-49D4-8B51-F7780941094A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กล่องข้อความ 33">
              <a:extLst>
                <a:ext uri="{FF2B5EF4-FFF2-40B4-BE49-F238E27FC236}">
                  <a16:creationId xmlns:a16="http://schemas.microsoft.com/office/drawing/2014/main" id="{E53D811D-3E97-4CAB-9DDB-0FC2EEB8EB14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5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90198DF4-3877-4370-879B-35F50DA9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7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สี่เหลี่ยมผืนผ้า: มุมมน 35">
            <a:extLst>
              <a:ext uri="{FF2B5EF4-FFF2-40B4-BE49-F238E27FC236}">
                <a16:creationId xmlns:a16="http://schemas.microsoft.com/office/drawing/2014/main" id="{C4572C53-C957-4847-9FBB-101CF33E0BD7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1FEAB8AF-5D2E-46DF-B2D5-C11993C1C89E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8" name="สี่เหลี่ยมผืนผ้า: มุมมน 37">
              <a:extLst>
                <a:ext uri="{FF2B5EF4-FFF2-40B4-BE49-F238E27FC236}">
                  <a16:creationId xmlns:a16="http://schemas.microsoft.com/office/drawing/2014/main" id="{A09B6A60-FE69-40AC-BE62-2483F47E75FF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กล่องข้อความ 38">
              <a:extLst>
                <a:ext uri="{FF2B5EF4-FFF2-40B4-BE49-F238E27FC236}">
                  <a16:creationId xmlns:a16="http://schemas.microsoft.com/office/drawing/2014/main" id="{29275EDA-24A8-4135-B007-0A85DB58AE7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40" name="สี่เหลี่ยมผืนผ้า: มุมมน 39">
            <a:extLst>
              <a:ext uri="{FF2B5EF4-FFF2-40B4-BE49-F238E27FC236}">
                <a16:creationId xmlns:a16="http://schemas.microsoft.com/office/drawing/2014/main" id="{35D5FD31-98ED-463E-AC5D-474CCC9C6B5C}"/>
              </a:ext>
            </a:extLst>
          </p:cNvPr>
          <p:cNvSpPr/>
          <p:nvPr/>
        </p:nvSpPr>
        <p:spPr>
          <a:xfrm>
            <a:off x="1424467" y="4571719"/>
            <a:ext cx="4154442" cy="2130766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9682AA2B-BC5B-4E64-BF69-1A92B9B0D2BB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2" name="สี่เหลี่ยมผืนผ้า: มุมมน 41">
              <a:extLst>
                <a:ext uri="{FF2B5EF4-FFF2-40B4-BE49-F238E27FC236}">
                  <a16:creationId xmlns:a16="http://schemas.microsoft.com/office/drawing/2014/main" id="{0BE29790-852E-47CA-9F11-B63822A9E9C3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กล่องข้อความ 42">
              <a:extLst>
                <a:ext uri="{FF2B5EF4-FFF2-40B4-BE49-F238E27FC236}">
                  <a16:creationId xmlns:a16="http://schemas.microsoft.com/office/drawing/2014/main" id="{8FF8318F-1AFC-41A9-8D3F-83997CB3AC88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4" name="สี่เหลี่ยมผืนผ้า: มุมมน 43">
            <a:extLst>
              <a:ext uri="{FF2B5EF4-FFF2-40B4-BE49-F238E27FC236}">
                <a16:creationId xmlns:a16="http://schemas.microsoft.com/office/drawing/2014/main" id="{D2282D53-1095-474B-A209-DD058C7763ED}"/>
              </a:ext>
            </a:extLst>
          </p:cNvPr>
          <p:cNvSpPr/>
          <p:nvPr/>
        </p:nvSpPr>
        <p:spPr>
          <a:xfrm>
            <a:off x="5788430" y="4515743"/>
            <a:ext cx="4154442" cy="2186742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A198C610-C994-413E-8808-6BD3FE5DF1CF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51" name="สี่เหลี่ยมผืนผ้า: มุมมน 50">
              <a:extLst>
                <a:ext uri="{FF2B5EF4-FFF2-40B4-BE49-F238E27FC236}">
                  <a16:creationId xmlns:a16="http://schemas.microsoft.com/office/drawing/2014/main" id="{F6244FB2-7B2E-4AC3-81FF-56EAE3D770C2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กล่องข้อความ 51">
              <a:extLst>
                <a:ext uri="{FF2B5EF4-FFF2-40B4-BE49-F238E27FC236}">
                  <a16:creationId xmlns:a16="http://schemas.microsoft.com/office/drawing/2014/main" id="{AF285A72-F7D8-4E2D-9F4B-BBAF45897D24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8B1925D-4536-480D-9AE9-560D2A815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860" y="2344459"/>
            <a:ext cx="2526061" cy="1471282"/>
          </a:xfrm>
          <a:prstGeom prst="rect">
            <a:avLst/>
          </a:prstGeom>
        </p:spPr>
      </p:pic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51B32896-2D4B-4C62-9E96-082612FC0C90}"/>
              </a:ext>
            </a:extLst>
          </p:cNvPr>
          <p:cNvSpPr txBox="1"/>
          <p:nvPr/>
        </p:nvSpPr>
        <p:spPr>
          <a:xfrm>
            <a:off x="6207567" y="2214144"/>
            <a:ext cx="15317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หน่วยงานราชการ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88%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65F12628-B7FE-4FB8-B506-D8384F558303}"/>
              </a:ext>
            </a:extLst>
          </p:cNvPr>
          <p:cNvSpPr txBox="1"/>
          <p:nvPr/>
        </p:nvSpPr>
        <p:spPr>
          <a:xfrm>
            <a:off x="5406823" y="3374195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สถานพยาบาล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96%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3A3B858-5210-4C10-BF11-405198A010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61" t="4924" r="4219"/>
          <a:stretch/>
        </p:blipFill>
        <p:spPr>
          <a:xfrm>
            <a:off x="1639266" y="4833257"/>
            <a:ext cx="3724844" cy="178379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16500D0-9852-46A9-A86B-471ADC5B1C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37" t="5281" r="3818" b="5689"/>
          <a:stretch/>
        </p:blipFill>
        <p:spPr>
          <a:xfrm>
            <a:off x="5917622" y="4795953"/>
            <a:ext cx="3886332" cy="1808034"/>
          </a:xfrm>
          <a:prstGeom prst="rect">
            <a:avLst/>
          </a:prstGeom>
        </p:spPr>
      </p:pic>
      <p:pic>
        <p:nvPicPr>
          <p:cNvPr id="59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CEF4DDB0-76A2-4B44-8D39-D6F8662BC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0B8CF42-D29A-4E87-A441-B55F64D78F38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784CEA-893C-4102-8289-1658B470B07E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5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DC5E7416-9B81-477E-A65F-1DAB2A4BD0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3EAD6A4A-492D-4E46-83EB-212417924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2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9D37B1CD-C697-4522-B5E2-98FE327F3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0BAA7201-AD29-4FDA-B6AA-1FC3775A5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E06A283C-7EA2-47D6-BD9B-668BBDB1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Slide Number Placeholder 17">
            <a:extLst>
              <a:ext uri="{FF2B5EF4-FFF2-40B4-BE49-F238E27FC236}">
                <a16:creationId xmlns:a16="http://schemas.microsoft.com/office/drawing/2014/main" id="{5F167445-220A-4F8F-9E1B-EEDEC5B04BC2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42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9" name="Picture 16" descr="TRISCORP">
            <a:extLst>
              <a:ext uri="{FF2B5EF4-FFF2-40B4-BE49-F238E27FC236}">
                <a16:creationId xmlns:a16="http://schemas.microsoft.com/office/drawing/2014/main" id="{D6AC724F-396A-49AD-AE78-62AF6E23C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รูปภาพ 26">
            <a:extLst>
              <a:ext uri="{FF2B5EF4-FFF2-40B4-BE49-F238E27FC236}">
                <a16:creationId xmlns:a16="http://schemas.microsoft.com/office/drawing/2014/main" id="{CD6FAC3F-764C-40D5-B4E9-B57094A5D8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0F09C80E-1AA9-4522-981B-181C75AD75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26" y="2386000"/>
            <a:ext cx="3105314" cy="153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53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562857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ภาพรวมผลการสำรวจความพึงพอใจของศูนย์ไอโซโทปรังสี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4.7022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932349" y="1422013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ศูนย์ไอโซโทปรังสี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56E5207-337B-44D7-842A-A1E9CF9B9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60" y="2802690"/>
            <a:ext cx="7628180" cy="3143990"/>
          </a:xfrm>
          <a:prstGeom prst="rect">
            <a:avLst/>
          </a:prstGeom>
        </p:spPr>
      </p:pic>
      <p:pic>
        <p:nvPicPr>
          <p:cNvPr id="22" name="Picture 16" descr="TRISCORP">
            <a:extLst>
              <a:ext uri="{FF2B5EF4-FFF2-40B4-BE49-F238E27FC236}">
                <a16:creationId xmlns:a16="http://schemas.microsoft.com/office/drawing/2014/main" id="{79D2DA3E-4DBB-44D2-AABC-E9304E75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รูปภาพ 26">
            <a:extLst>
              <a:ext uri="{FF2B5EF4-FFF2-40B4-BE49-F238E27FC236}">
                <a16:creationId xmlns:a16="http://schemas.microsoft.com/office/drawing/2014/main" id="{E05E7A3F-5335-4FB0-867A-AB033F4F0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6" name="Slide Number Placeholder 17">
            <a:extLst>
              <a:ext uri="{FF2B5EF4-FFF2-40B4-BE49-F238E27FC236}">
                <a16:creationId xmlns:a16="http://schemas.microsoft.com/office/drawing/2014/main" id="{02F033E6-33CA-459C-BDD7-3A38414D5CCD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43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8099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562857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ภาพรวมผลการสำรวจความพึงพอใจของศูนย์ไอโซโทปรังสี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4.7022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932349" y="1422013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ศูนย์ไอโซโทปรังสี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56E5207-337B-44D7-842A-A1E9CF9B9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57" y="2441821"/>
            <a:ext cx="5628575" cy="2319843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B99230D-9D40-48E7-9B76-22FF3C546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168" y="2611029"/>
            <a:ext cx="5151566" cy="3511600"/>
          </a:xfrm>
          <a:prstGeom prst="rect">
            <a:avLst/>
          </a:prstGeom>
        </p:spPr>
      </p:pic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46488B71-7F4D-4F69-9210-92A5764C31FC}"/>
              </a:ext>
            </a:extLst>
          </p:cNvPr>
          <p:cNvSpPr/>
          <p:nvPr/>
        </p:nvSpPr>
        <p:spPr bwMode="auto">
          <a:xfrm>
            <a:off x="282743" y="4914044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5FCFA42C-DB6A-4DD9-B741-309D9713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7971714F-2A8E-4885-8650-1FEEFAD99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8" name="Slide Number Placeholder 17">
            <a:extLst>
              <a:ext uri="{FF2B5EF4-FFF2-40B4-BE49-F238E27FC236}">
                <a16:creationId xmlns:a16="http://schemas.microsoft.com/office/drawing/2014/main" id="{D4DA4F4F-08BE-4A7D-BBD2-E4D0BBEF2296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44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B16B66-357A-4960-BED6-661D9F270716}"/>
              </a:ext>
            </a:extLst>
          </p:cNvPr>
          <p:cNvSpPr txBox="1"/>
          <p:nvPr/>
        </p:nvSpPr>
        <p:spPr>
          <a:xfrm>
            <a:off x="1786296" y="5196191"/>
            <a:ext cx="75987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85750" indent="-285750">
              <a:buFontTx/>
              <a:buChar char="-"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ควรระมัดระวังความผิดพลาดของฉลากผลิตภัณฑ์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</a:t>
            </a:r>
          </a:p>
          <a:p>
            <a:pPr marL="285750" indent="-285750">
              <a:buFontTx/>
              <a:buChar char="-"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ควรเพิ่มความหลากหลายในการบริการสารเภสัชรังสีพร้อมใช้ (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Unit dose) </a:t>
            </a:r>
          </a:p>
          <a:p>
            <a:pPr marL="285750" indent="-285750">
              <a:buFontTx/>
              <a:buChar char="-"/>
            </a:pPr>
            <a:endParaRPr lang="th-TH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5B0F133E-8A3D-4FD1-A155-5007D7D53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126" y="3579959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533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985698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695148" y="128203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1092377" y="1422013"/>
            <a:ext cx="3676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 : ศูนย์ฉายรังสี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77" y="1282032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099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48466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29378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43769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54.95%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(61)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26077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45.05%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(50)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799E926A-42E6-4764-8321-10E9828DF935}"/>
              </a:ext>
            </a:extLst>
          </p:cNvPr>
          <p:cNvSpPr/>
          <p:nvPr/>
        </p:nvSpPr>
        <p:spPr>
          <a:xfrm>
            <a:off x="2784920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FED35D56-B69E-4513-A457-F6B2BF0CCFB4}"/>
              </a:ext>
            </a:extLst>
          </p:cNvPr>
          <p:cNvGrpSpPr/>
          <p:nvPr/>
        </p:nvGrpSpPr>
        <p:grpSpPr>
          <a:xfrm>
            <a:off x="2767164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D1E81184-DBEE-4A1E-8F0A-EBBE929AE55B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79660250-1B06-445D-8037-B151E9C8F453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42C84B7-97BC-46F1-BE8D-26C0A0D0926E}"/>
              </a:ext>
            </a:extLst>
          </p:cNvPr>
          <p:cNvSpPr/>
          <p:nvPr/>
        </p:nvSpPr>
        <p:spPr>
          <a:xfrm>
            <a:off x="5235560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1D950B8-DDBF-46F9-8CCD-E7AA522E0E8A}"/>
              </a:ext>
            </a:extLst>
          </p:cNvPr>
          <p:cNvGrpSpPr/>
          <p:nvPr/>
        </p:nvGrpSpPr>
        <p:grpSpPr>
          <a:xfrm>
            <a:off x="5217804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DD9F9072-A28B-4536-BE14-76DAC7275359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2D7E2643-FF7D-4A27-8AED-5D7A8E445E5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14108754-231C-4656-A25A-894A0DAF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03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0EF32282-6AE8-4B15-A151-E5C8ADAF0664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4764ECA-8989-4C65-900D-EFF60B6B643B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D56AB663-F1EC-497A-AB00-70A3EAD72CD7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87CFD9E4-E810-4EEF-A0A9-5BAEBD77C5FA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7856CA89-3276-4FE9-B55A-9CF33CBE15EB}"/>
              </a:ext>
            </a:extLst>
          </p:cNvPr>
          <p:cNvSpPr/>
          <p:nvPr/>
        </p:nvSpPr>
        <p:spPr>
          <a:xfrm>
            <a:off x="1424467" y="4571718"/>
            <a:ext cx="4154442" cy="2130767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3D2924E8-816A-47C0-B3A8-0566C8171DBD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1C16BAB2-E64C-4144-B010-6C6C1F48C2B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24BEB2B4-5523-444A-9A0F-3DD69FEA68A7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EE754688-ACF8-46E6-B3F1-ED5737C3291F}"/>
              </a:ext>
            </a:extLst>
          </p:cNvPr>
          <p:cNvSpPr/>
          <p:nvPr/>
        </p:nvSpPr>
        <p:spPr>
          <a:xfrm>
            <a:off x="5788430" y="4515743"/>
            <a:ext cx="4154442" cy="2186742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4802A9D7-23F7-4E08-91AF-B8C8531E87FF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08860113-B70D-4759-95EB-25272879B19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097CBFF4-2E60-45CB-9F35-3A76E00E4543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0B56F60-F829-4ADA-98A1-B3B51E849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207" y="2406798"/>
            <a:ext cx="2232173" cy="1496185"/>
          </a:xfrm>
          <a:prstGeom prst="rect">
            <a:avLst/>
          </a:prstGeom>
        </p:spPr>
      </p:pic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446447D2-CEE6-4270-81F7-9AEDBE79137A}"/>
              </a:ext>
            </a:extLst>
          </p:cNvPr>
          <p:cNvSpPr txBox="1"/>
          <p:nvPr/>
        </p:nvSpPr>
        <p:spPr>
          <a:xfrm>
            <a:off x="6207567" y="2214144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55.86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2ECA8F4E-BAA9-44C0-90B6-D39A3C6BF5B2}"/>
              </a:ext>
            </a:extLst>
          </p:cNvPr>
          <p:cNvSpPr txBox="1"/>
          <p:nvPr/>
        </p:nvSpPr>
        <p:spPr>
          <a:xfrm>
            <a:off x="5406823" y="3374195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53.15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10C9639-B5AC-4BF1-B277-3F0F5E015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859" y="2393886"/>
            <a:ext cx="3980372" cy="1442289"/>
          </a:xfrm>
          <a:prstGeom prst="rect">
            <a:avLst/>
          </a:prstGeom>
        </p:spPr>
      </p:pic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23F39D3C-EEF4-4D7D-8A28-5B74BBC5DCB8}"/>
              </a:ext>
            </a:extLst>
          </p:cNvPr>
          <p:cNvSpPr txBox="1"/>
          <p:nvPr/>
        </p:nvSpPr>
        <p:spPr>
          <a:xfrm>
            <a:off x="6207567" y="2216376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55.86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D845CD11-1B1C-4211-B058-D9A75C9CB07C}"/>
              </a:ext>
            </a:extLst>
          </p:cNvPr>
          <p:cNvSpPr txBox="1"/>
          <p:nvPr/>
        </p:nvSpPr>
        <p:spPr>
          <a:xfrm>
            <a:off x="5406823" y="337642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53.15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456A568-6A80-454E-AC05-DA3CA09455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28" t="6044" r="5199" b="561"/>
          <a:stretch/>
        </p:blipFill>
        <p:spPr>
          <a:xfrm>
            <a:off x="1495777" y="4828440"/>
            <a:ext cx="3973275" cy="170580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EB6619C1-0FC5-4027-88B0-165CC2702E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50" t="7822" r="8768" b="2537"/>
          <a:stretch/>
        </p:blipFill>
        <p:spPr>
          <a:xfrm>
            <a:off x="5911608" y="4811589"/>
            <a:ext cx="3911661" cy="1747533"/>
          </a:xfrm>
          <a:prstGeom prst="rect">
            <a:avLst/>
          </a:prstGeom>
        </p:spPr>
      </p:pic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ADB67EB8-1FEA-4420-B0E0-67BC4290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26">
            <a:extLst>
              <a:ext uri="{FF2B5EF4-FFF2-40B4-BE49-F238E27FC236}">
                <a16:creationId xmlns:a16="http://schemas.microsoft.com/office/drawing/2014/main" id="{0E655D2D-6422-46AC-A9FA-F2A82DD614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62" name="Slide Number Placeholder 17">
            <a:extLst>
              <a:ext uri="{FF2B5EF4-FFF2-40B4-BE49-F238E27FC236}">
                <a16:creationId xmlns:a16="http://schemas.microsoft.com/office/drawing/2014/main" id="{B0E1DBB0-37C6-444A-A6F3-424541CBF4C8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45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3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5ECB1BF4-DAE9-4CA8-A1E9-751830D15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29A5B84-E192-42CC-A675-C6E9AB647949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DB10AC7-E901-494F-8E5F-FECB5FA22D17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9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E6DDCE62-9893-4395-B72F-8DA549FFC1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21743EE1-E6D8-49CA-B9C7-CEFCD7AD0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B2324157-7A58-4E20-91A4-3BF15AF1C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11242D42-899A-4022-AEB6-3424D7FFF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25A91C82-3912-44DB-AD37-8E3ADB0F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1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27591" y="1319117"/>
            <a:ext cx="2798489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2474046" y="1246039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89" y="1265196"/>
            <a:ext cx="677637" cy="677637"/>
          </a:xfrm>
          <a:prstGeom prst="rect">
            <a:avLst/>
          </a:prstGeom>
        </p:spPr>
      </p:pic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386951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ภาพรวมผลการสำรวจความพึงพอใจของศูนย์ฉายรังสี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4.6857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462219" y="1361272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ศูนย์ฉายรังสี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0291EF7-9EC7-4C7C-A3AE-DD0C1A45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908" y="2840312"/>
            <a:ext cx="7794183" cy="3359277"/>
          </a:xfrm>
          <a:prstGeom prst="rect">
            <a:avLst/>
          </a:prstGeom>
        </p:spPr>
      </p:pic>
      <p:pic>
        <p:nvPicPr>
          <p:cNvPr id="22" name="Picture 16" descr="TRISCORP">
            <a:extLst>
              <a:ext uri="{FF2B5EF4-FFF2-40B4-BE49-F238E27FC236}">
                <a16:creationId xmlns:a16="http://schemas.microsoft.com/office/drawing/2014/main" id="{880C3876-CCBE-4B3F-B285-6DA17BB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รูปภาพ 26">
            <a:extLst>
              <a:ext uri="{FF2B5EF4-FFF2-40B4-BE49-F238E27FC236}">
                <a16:creationId xmlns:a16="http://schemas.microsoft.com/office/drawing/2014/main" id="{9AB4863A-E8B6-478A-A581-8601986969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34" name="Slide Number Placeholder 17">
            <a:extLst>
              <a:ext uri="{FF2B5EF4-FFF2-40B4-BE49-F238E27FC236}">
                <a16:creationId xmlns:a16="http://schemas.microsoft.com/office/drawing/2014/main" id="{A5E7CD92-2A76-48B9-835A-4A703169F02E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46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5851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8092235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7651613" y="1215985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0" y="1405237"/>
            <a:ext cx="7268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งานบริการฉายรังสีอาหารและผลิตภัณฑ์ทางการเกษตร 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54" y="1231338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099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48466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29378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43769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73.33%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(44)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26077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26.67%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(16)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799E926A-42E6-4764-8321-10E9828DF935}"/>
              </a:ext>
            </a:extLst>
          </p:cNvPr>
          <p:cNvSpPr/>
          <p:nvPr/>
        </p:nvSpPr>
        <p:spPr>
          <a:xfrm>
            <a:off x="2784920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FED35D56-B69E-4513-A457-F6B2BF0CCFB4}"/>
              </a:ext>
            </a:extLst>
          </p:cNvPr>
          <p:cNvGrpSpPr/>
          <p:nvPr/>
        </p:nvGrpSpPr>
        <p:grpSpPr>
          <a:xfrm>
            <a:off x="2767164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D1E81184-DBEE-4A1E-8F0A-EBBE929AE55B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79660250-1B06-445D-8037-B151E9C8F453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42C84B7-97BC-46F1-BE8D-26C0A0D0926E}"/>
              </a:ext>
            </a:extLst>
          </p:cNvPr>
          <p:cNvSpPr/>
          <p:nvPr/>
        </p:nvSpPr>
        <p:spPr>
          <a:xfrm>
            <a:off x="5235560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1D950B8-DDBF-46F9-8CCD-E7AA522E0E8A}"/>
              </a:ext>
            </a:extLst>
          </p:cNvPr>
          <p:cNvGrpSpPr/>
          <p:nvPr/>
        </p:nvGrpSpPr>
        <p:grpSpPr>
          <a:xfrm>
            <a:off x="5217804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DD9F9072-A28B-4536-BE14-76DAC7275359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2D7E2643-FF7D-4A27-8AED-5D7A8E445E5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14108754-231C-4656-A25A-894A0DAF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03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0EF32282-6AE8-4B15-A151-E5C8ADAF0664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4764ECA-8989-4C65-900D-EFF60B6B643B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D56AB663-F1EC-497A-AB00-70A3EAD72CD7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87CFD9E4-E810-4EEF-A0A9-5BAEBD77C5FA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7856CA89-3276-4FE9-B55A-9CF33CBE15EB}"/>
              </a:ext>
            </a:extLst>
          </p:cNvPr>
          <p:cNvSpPr/>
          <p:nvPr/>
        </p:nvSpPr>
        <p:spPr>
          <a:xfrm>
            <a:off x="1424467" y="4571719"/>
            <a:ext cx="4154442" cy="2130766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3D2924E8-816A-47C0-B3A8-0566C8171DBD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1C16BAB2-E64C-4144-B010-6C6C1F48C2B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24BEB2B4-5523-444A-9A0F-3DD69FEA68A7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EE754688-ACF8-46E6-B3F1-ED5737C3291F}"/>
              </a:ext>
            </a:extLst>
          </p:cNvPr>
          <p:cNvSpPr/>
          <p:nvPr/>
        </p:nvSpPr>
        <p:spPr>
          <a:xfrm>
            <a:off x="5788430" y="4515743"/>
            <a:ext cx="4154442" cy="2186742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4802A9D7-23F7-4E08-91AF-B8C8531E87FF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08860113-B70D-4759-95EB-25272879B19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097CBFF4-2E60-45CB-9F35-3A76E00E4543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446447D2-CEE6-4270-81F7-9AEDBE79137A}"/>
              </a:ext>
            </a:extLst>
          </p:cNvPr>
          <p:cNvSpPr txBox="1"/>
          <p:nvPr/>
        </p:nvSpPr>
        <p:spPr>
          <a:xfrm>
            <a:off x="6207567" y="2214144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88.33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2ECA8F4E-BAA9-44C0-90B6-D39A3C6BF5B2}"/>
              </a:ext>
            </a:extLst>
          </p:cNvPr>
          <p:cNvSpPr txBox="1"/>
          <p:nvPr/>
        </p:nvSpPr>
        <p:spPr>
          <a:xfrm>
            <a:off x="5406823" y="3374195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78.33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CCA1685-353B-4169-B079-A4F6163EB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935" y="2392246"/>
            <a:ext cx="2269418" cy="147012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6F8CD1B-3E7F-4CBE-B6AD-1AD84F283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246" y="2406741"/>
            <a:ext cx="3551765" cy="152394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067440F5-CC29-4799-8A4A-4E0589DB9A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51" t="3096" r="7531" b="10677"/>
          <a:stretch/>
        </p:blipFill>
        <p:spPr>
          <a:xfrm>
            <a:off x="1545975" y="4908148"/>
            <a:ext cx="3917528" cy="162609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7C9E610-4AFD-43FC-A47E-CC508708FA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39" t="3584" r="6954"/>
          <a:stretch/>
        </p:blipFill>
        <p:spPr>
          <a:xfrm>
            <a:off x="5980470" y="4819933"/>
            <a:ext cx="3759071" cy="1736061"/>
          </a:xfrm>
          <a:prstGeom prst="rect">
            <a:avLst/>
          </a:prstGeom>
        </p:spPr>
      </p:pic>
      <p:pic>
        <p:nvPicPr>
          <p:cNvPr id="58" name="Picture 16" descr="TRISCORP">
            <a:extLst>
              <a:ext uri="{FF2B5EF4-FFF2-40B4-BE49-F238E27FC236}">
                <a16:creationId xmlns:a16="http://schemas.microsoft.com/office/drawing/2014/main" id="{93629C8F-A8D3-4093-BC61-943D9DD7E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รูปภาพ 26">
            <a:extLst>
              <a:ext uri="{FF2B5EF4-FFF2-40B4-BE49-F238E27FC236}">
                <a16:creationId xmlns:a16="http://schemas.microsoft.com/office/drawing/2014/main" id="{1FA05046-B9BD-48DB-8E6C-401683F7E4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60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A285FAE3-946B-4771-8563-1AF76F40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04823A83-BFD9-4F7D-B77E-6CD6D08202EE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5C5FEA4-8318-4204-8084-42A2C16066E4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6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7B8ED3E1-49E4-4DF3-BBB2-559531F5A0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A3EC1C32-302D-4ADB-ABCD-AABB358EB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3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A5472F1C-2071-49A2-A68B-CD2D9DA6F7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1B6EA79C-2D87-47CD-8BA1-B1991E63F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8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1EC7399D-E808-46D6-95F4-CFA1D108C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Slide Number Placeholder 17">
            <a:extLst>
              <a:ext uri="{FF2B5EF4-FFF2-40B4-BE49-F238E27FC236}">
                <a16:creationId xmlns:a16="http://schemas.microsoft.com/office/drawing/2014/main" id="{5DE120CB-11E7-4C59-82D6-1886368B95E3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47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72811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114841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4878673" y="1204807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93" y="1204260"/>
            <a:ext cx="677637" cy="677637"/>
          </a:xfrm>
          <a:prstGeom prst="rect">
            <a:avLst/>
          </a:prstGeom>
        </p:spPr>
      </p:pic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6841760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ภาพรวมผลการสำรวจความพึงพอใจของงานบริการฉายรังสีอาหารและผลิตภัณฑ์ทางการเกษตร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8406641" y="1140452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4.6722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-24350" y="1334145"/>
            <a:ext cx="5075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งานบริการฉายรังสีอาหารและผลิตภัณฑ์ทางการเกษตร 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EEBB864F-2C2A-47BE-85FE-43632FAAAFFB}"/>
              </a:ext>
            </a:extLst>
          </p:cNvPr>
          <p:cNvSpPr/>
          <p:nvPr/>
        </p:nvSpPr>
        <p:spPr bwMode="auto">
          <a:xfrm>
            <a:off x="282743" y="4914044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A562B03-FA00-452F-B48D-17B19C8CB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3" y="2376162"/>
            <a:ext cx="5517358" cy="227400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6BBEE12-8C6D-42A9-85EA-FF2AA8A76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929" y="1963460"/>
            <a:ext cx="5268127" cy="3399543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5B3425E-279A-4A93-A4FD-DEF45D81B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58" y="2875102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6" descr="TRISCORP">
            <a:extLst>
              <a:ext uri="{FF2B5EF4-FFF2-40B4-BE49-F238E27FC236}">
                <a16:creationId xmlns:a16="http://schemas.microsoft.com/office/drawing/2014/main" id="{6F1C5169-2A21-4087-9977-9F856765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รูปภาพ 26">
            <a:extLst>
              <a:ext uri="{FF2B5EF4-FFF2-40B4-BE49-F238E27FC236}">
                <a16:creationId xmlns:a16="http://schemas.microsoft.com/office/drawing/2014/main" id="{4633A904-1AA1-42DD-A3E6-A9FF0A628A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30" name="Slide Number Placeholder 17">
            <a:extLst>
              <a:ext uri="{FF2B5EF4-FFF2-40B4-BE49-F238E27FC236}">
                <a16:creationId xmlns:a16="http://schemas.microsoft.com/office/drawing/2014/main" id="{B7CEBC29-665E-4D44-A1B4-9516BD0003CF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48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1B2295-FB0E-4764-8739-9D09C6BC51B0}"/>
              </a:ext>
            </a:extLst>
          </p:cNvPr>
          <p:cNvSpPr txBox="1"/>
          <p:nvPr/>
        </p:nvSpPr>
        <p:spPr>
          <a:xfrm>
            <a:off x="1526293" y="4755133"/>
            <a:ext cx="82755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85750" indent="-285750">
              <a:buFontTx/>
              <a:buChar char="-"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อยากให้เพิ่มคิวในการตรวจ เพื่อความ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สะดวก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รวดเร็วของผู้รับบริการ เนื่องจากบางครั้งรอคิวค่อนข้างนาน</a:t>
            </a:r>
          </a:p>
          <a:p>
            <a:pPr marL="285750" indent="-285750">
              <a:buFontTx/>
              <a:buChar char="-"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บริการขนส่งสินค้าเพื่อเป็นทางเลือกสำหรับผู้รับบริการในต่างจังหวัดในกรณีที่ต้องเสียค่าใช้จ่ายในการเดินทางเป็นจำนวนมา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ด้านเจ้าหน้าที่ผู้ให้บริการ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อยากให้เพิ่มเติมเรื่องการช่วยเหลือผู้รับบริการในการยกสินค้า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ผลิตภัณฑ์ เนื่องจากในอดีตเคยมีการช่วยเหลืออย่างสม่ำเสมอ </a:t>
            </a:r>
            <a:b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ซึ่งปัจจุบันหลังจากที่เกิดกรณีการเคลมค่าเสียหายของผลิตภัณฑ์ที่เกิดจากการตกหล่น พบว่าในบางครั้งเจ้าหน้าที่เกิดความกังวลใจจึงลังเลในการช่วยเหลือผู้รับบริการ</a:t>
            </a:r>
          </a:p>
        </p:txBody>
      </p:sp>
    </p:spTree>
    <p:extLst>
      <p:ext uri="{BB962C8B-B14F-4D97-AF65-F5344CB8AC3E}">
        <p14:creationId xmlns:p14="http://schemas.microsoft.com/office/powerpoint/2010/main" val="2998712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5358751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212472" y="1294682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0" y="1405237"/>
            <a:ext cx="6094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งานบริการฉายรังสีอัญมณี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	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22" y="1314515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099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48466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29378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43769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33.33%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(17)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26077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66.67%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(34)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799E926A-42E6-4764-8321-10E9828DF935}"/>
              </a:ext>
            </a:extLst>
          </p:cNvPr>
          <p:cNvSpPr/>
          <p:nvPr/>
        </p:nvSpPr>
        <p:spPr>
          <a:xfrm>
            <a:off x="2784920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FED35D56-B69E-4513-A457-F6B2BF0CCFB4}"/>
              </a:ext>
            </a:extLst>
          </p:cNvPr>
          <p:cNvGrpSpPr/>
          <p:nvPr/>
        </p:nvGrpSpPr>
        <p:grpSpPr>
          <a:xfrm>
            <a:off x="2767164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D1E81184-DBEE-4A1E-8F0A-EBBE929AE55B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79660250-1B06-445D-8037-B151E9C8F453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D42C84B7-97BC-46F1-BE8D-26C0A0D0926E}"/>
              </a:ext>
            </a:extLst>
          </p:cNvPr>
          <p:cNvSpPr/>
          <p:nvPr/>
        </p:nvSpPr>
        <p:spPr>
          <a:xfrm>
            <a:off x="5235560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1D950B8-DDBF-46F9-8CCD-E7AA522E0E8A}"/>
              </a:ext>
            </a:extLst>
          </p:cNvPr>
          <p:cNvGrpSpPr/>
          <p:nvPr/>
        </p:nvGrpSpPr>
        <p:grpSpPr>
          <a:xfrm>
            <a:off x="5217804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DD9F9072-A28B-4536-BE14-76DAC7275359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2D7E2643-FF7D-4A27-8AED-5D7A8E445E5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14108754-231C-4656-A25A-894A0DAF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03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0EF32282-6AE8-4B15-A151-E5C8ADAF0664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04764ECA-8989-4C65-900D-EFF60B6B643B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D56AB663-F1EC-497A-AB00-70A3EAD72CD7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87CFD9E4-E810-4EEF-A0A9-5BAEBD77C5FA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7856CA89-3276-4FE9-B55A-9CF33CBE15EB}"/>
              </a:ext>
            </a:extLst>
          </p:cNvPr>
          <p:cNvSpPr/>
          <p:nvPr/>
        </p:nvSpPr>
        <p:spPr>
          <a:xfrm>
            <a:off x="1424467" y="4571719"/>
            <a:ext cx="4154442" cy="2130766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3D2924E8-816A-47C0-B3A8-0566C8171DBD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1C16BAB2-E64C-4144-B010-6C6C1F48C2B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24BEB2B4-5523-444A-9A0F-3DD69FEA68A7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3" name="สี่เหลี่ยมผืนผ้า: มุมมน 42">
            <a:extLst>
              <a:ext uri="{FF2B5EF4-FFF2-40B4-BE49-F238E27FC236}">
                <a16:creationId xmlns:a16="http://schemas.microsoft.com/office/drawing/2014/main" id="{EE754688-ACF8-46E6-B3F1-ED5737C3291F}"/>
              </a:ext>
            </a:extLst>
          </p:cNvPr>
          <p:cNvSpPr/>
          <p:nvPr/>
        </p:nvSpPr>
        <p:spPr>
          <a:xfrm>
            <a:off x="5788430" y="4515743"/>
            <a:ext cx="4154442" cy="2186742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4802A9D7-23F7-4E08-91AF-B8C8531E87FF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08860113-B70D-4759-95EB-25272879B196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097CBFF4-2E60-45CB-9F35-3A76E00E4543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446447D2-CEE6-4270-81F7-9AEDBE79137A}"/>
              </a:ext>
            </a:extLst>
          </p:cNvPr>
          <p:cNvSpPr txBox="1"/>
          <p:nvPr/>
        </p:nvSpPr>
        <p:spPr>
          <a:xfrm>
            <a:off x="6207567" y="2214144"/>
            <a:ext cx="15317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ส่วนบ</a:t>
            </a:r>
            <a:r>
              <a:rPr kumimoji="0" lang="th-TH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ุค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คล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45.10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2ECA8F4E-BAA9-44C0-90B6-D39A3C6BF5B2}"/>
              </a:ext>
            </a:extLst>
          </p:cNvPr>
          <p:cNvSpPr txBox="1"/>
          <p:nvPr/>
        </p:nvSpPr>
        <p:spPr>
          <a:xfrm>
            <a:off x="5406823" y="3374195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หน่วยงานอื่นๆ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35.29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563A34B-C87E-4375-AE66-C09706585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911" y="2404683"/>
            <a:ext cx="2594785" cy="166623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B533F8A-2744-4CC4-9373-383CF870E3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25"/>
          <a:stretch/>
        </p:blipFill>
        <p:spPr>
          <a:xfrm>
            <a:off x="7956158" y="2416220"/>
            <a:ext cx="3487854" cy="1594879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6FA5BE7-2DBD-4167-BE63-B77BCCAE0C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20" t="3061" r="5382"/>
          <a:stretch/>
        </p:blipFill>
        <p:spPr>
          <a:xfrm>
            <a:off x="1546114" y="4857540"/>
            <a:ext cx="3906018" cy="171197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DE701A16-548E-4986-B1AE-7ED95A7CF1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16" t="7356" r="4007" b="3168"/>
          <a:stretch/>
        </p:blipFill>
        <p:spPr>
          <a:xfrm>
            <a:off x="5935859" y="4847057"/>
            <a:ext cx="3782677" cy="1680965"/>
          </a:xfrm>
          <a:prstGeom prst="rect">
            <a:avLst/>
          </a:prstGeom>
        </p:spPr>
      </p:pic>
      <p:pic>
        <p:nvPicPr>
          <p:cNvPr id="58" name="Picture 16" descr="TRISCORP">
            <a:extLst>
              <a:ext uri="{FF2B5EF4-FFF2-40B4-BE49-F238E27FC236}">
                <a16:creationId xmlns:a16="http://schemas.microsoft.com/office/drawing/2014/main" id="{886925FD-EDF7-4C68-B185-FDEC0276D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รูปภาพ 26">
            <a:extLst>
              <a:ext uri="{FF2B5EF4-FFF2-40B4-BE49-F238E27FC236}">
                <a16:creationId xmlns:a16="http://schemas.microsoft.com/office/drawing/2014/main" id="{83DDDCA3-B843-4AFB-8DC4-2400ABE2BB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60" name="Slide Number Placeholder 17">
            <a:extLst>
              <a:ext uri="{FF2B5EF4-FFF2-40B4-BE49-F238E27FC236}">
                <a16:creationId xmlns:a16="http://schemas.microsoft.com/office/drawing/2014/main" id="{C79206FF-9792-49BB-A7B2-540E1A39CF64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49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1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4EB37D20-C554-42AC-9B63-3C928445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1245EAE-BAE5-429B-B5E2-810DD15836D6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34101E3-D75F-477B-9347-0382D24672AD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7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8BAC2B52-484A-4226-9D1D-7BAEDB73BC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2BE88EA6-D7FE-47FD-8669-7E41532907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5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2EBFFC84-2506-49A6-BD7B-7F16C46BF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3E7A5663-065F-4DDF-AC41-D38B84B91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4E2329B5-5CF4-409C-B230-3625F9CC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72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A6CA6-6C38-41C6-83DA-471A886AA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2822225"/>
            <a:ext cx="9648199" cy="35766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8E7FEB-22A2-4FA6-84B1-F25B4A1A26BF}"/>
              </a:ext>
            </a:extLst>
          </p:cNvPr>
          <p:cNvSpPr txBox="1"/>
          <p:nvPr/>
        </p:nvSpPr>
        <p:spPr>
          <a:xfrm>
            <a:off x="1134841" y="2024503"/>
            <a:ext cx="96482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tr" panose="00000500000000000000" pitchFamily="2" charset="-34"/>
                <a:ea typeface="+mn-ea"/>
                <a:cs typeface="Mitr" panose="00000500000000000000" pitchFamily="2" charset="-34"/>
              </a:rPr>
              <a:t>กระบวนการดำเนินงานสำรวจความพึงพอใจ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tr" panose="00000500000000000000" pitchFamily="2" charset="-34"/>
                <a:ea typeface="+mn-ea"/>
                <a:cs typeface="Mitr" panose="00000500000000000000" pitchFamily="2" charset="-34"/>
              </a:rPr>
              <a:t>/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tr" panose="00000500000000000000" pitchFamily="2" charset="-34"/>
                <a:ea typeface="+mn-ea"/>
                <a:cs typeface="Mitr" panose="00000500000000000000" pitchFamily="2" charset="-34"/>
              </a:rPr>
              <a:t>ความเชื่อมั่นต่อการให้บริการของ สทน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tr" panose="00000500000000000000" pitchFamily="2" charset="-34"/>
                <a:ea typeface="+mn-ea"/>
                <a:cs typeface="Mitr" panose="00000500000000000000" pitchFamily="2" charset="-34"/>
              </a:rPr>
              <a:t>.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tr" panose="00000500000000000000" pitchFamily="2" charset="-34"/>
              <a:ea typeface="+mn-ea"/>
              <a:cs typeface="Mitr" panose="00000500000000000000" pitchFamily="2" charset="-34"/>
            </a:endParaRPr>
          </a:p>
        </p:txBody>
      </p:sp>
      <p:sp>
        <p:nvSpPr>
          <p:cNvPr id="20" name="Arrow: Chevron 17">
            <a:extLst>
              <a:ext uri="{FF2B5EF4-FFF2-40B4-BE49-F238E27FC236}">
                <a16:creationId xmlns:a16="http://schemas.microsoft.com/office/drawing/2014/main" id="{5B558A55-DC5D-49F0-A4D0-F49F33EB583B}"/>
              </a:ext>
            </a:extLst>
          </p:cNvPr>
          <p:cNvSpPr/>
          <p:nvPr/>
        </p:nvSpPr>
        <p:spPr>
          <a:xfrm>
            <a:off x="7221321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Arrow: Pentagon 1">
            <a:extLst>
              <a:ext uri="{FF2B5EF4-FFF2-40B4-BE49-F238E27FC236}">
                <a16:creationId xmlns:a16="http://schemas.microsoft.com/office/drawing/2014/main" id="{2B393331-5D4A-4961-AB58-3DE7220FAF94}"/>
              </a:ext>
            </a:extLst>
          </p:cNvPr>
          <p:cNvSpPr/>
          <p:nvPr/>
        </p:nvSpPr>
        <p:spPr>
          <a:xfrm>
            <a:off x="1" y="387099"/>
            <a:ext cx="6972299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rrow: Chevron 18">
            <a:extLst>
              <a:ext uri="{FF2B5EF4-FFF2-40B4-BE49-F238E27FC236}">
                <a16:creationId xmlns:a16="http://schemas.microsoft.com/office/drawing/2014/main" id="{B251CA05-7D56-47E6-9756-C119C1558F2E}"/>
              </a:ext>
            </a:extLst>
          </p:cNvPr>
          <p:cNvSpPr/>
          <p:nvPr/>
        </p:nvSpPr>
        <p:spPr>
          <a:xfrm>
            <a:off x="7550814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Arrow: Chevron 19">
            <a:extLst>
              <a:ext uri="{FF2B5EF4-FFF2-40B4-BE49-F238E27FC236}">
                <a16:creationId xmlns:a16="http://schemas.microsoft.com/office/drawing/2014/main" id="{7D930977-3753-49D3-962C-D68A88D8CA65}"/>
              </a:ext>
            </a:extLst>
          </p:cNvPr>
          <p:cNvSpPr/>
          <p:nvPr/>
        </p:nvSpPr>
        <p:spPr>
          <a:xfrm>
            <a:off x="6730856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115410" y="173271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6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วิธีการดำเนินการวิจัย </a:t>
            </a:r>
            <a:r>
              <a:rPr kumimoji="0" lang="th-TH" altLang="ko-KR" sz="24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(</a:t>
            </a:r>
            <a:r>
              <a:rPr kumimoji="0" lang="en-US" altLang="ko-KR" sz="24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Methodology)</a:t>
            </a:r>
          </a:p>
        </p:txBody>
      </p:sp>
      <p:pic>
        <p:nvPicPr>
          <p:cNvPr id="28" name="Picture 16" descr="TRISCORP">
            <a:extLst>
              <a:ext uri="{FF2B5EF4-FFF2-40B4-BE49-F238E27FC236}">
                <a16:creationId xmlns:a16="http://schemas.microsoft.com/office/drawing/2014/main" id="{640B236F-7FA8-4D32-9003-C8F57DAA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58ED4082-5E15-4F28-8B23-BA50E4564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7" name="Slide Number Placeholder 17">
            <a:extLst>
              <a:ext uri="{FF2B5EF4-FFF2-40B4-BE49-F238E27FC236}">
                <a16:creationId xmlns:a16="http://schemas.microsoft.com/office/drawing/2014/main" id="{7B754BC9-6656-4268-BDDB-8D24B3E32E6A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57926-6FE4-4F43-8B2B-32C03D3A740C}" type="slidenum"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H Niramit AS" pitchFamily="2" charset="-34"/>
                <a:ea typeface="+mn-ea"/>
                <a:cs typeface="TH Niramit AS" pitchFamily="2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H Niramit AS" pitchFamily="2" charset="-34"/>
              <a:ea typeface="+mn-ea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1481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2" y="1315776"/>
            <a:ext cx="5114841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4878673" y="1204807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93" y="1204260"/>
            <a:ext cx="677637" cy="677637"/>
          </a:xfrm>
          <a:prstGeom prst="rect">
            <a:avLst/>
          </a:prstGeom>
        </p:spPr>
      </p:pic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4940669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ภาพรวมผลการสำรวจความพึงพอใจของงานบริการฉายรังสีอัญมณี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991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192327" y="1334145"/>
            <a:ext cx="2642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งานบริการฉายรังสีอัญมณี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EEBB864F-2C2A-47BE-85FE-43632FAAAFFB}"/>
              </a:ext>
            </a:extLst>
          </p:cNvPr>
          <p:cNvSpPr/>
          <p:nvPr/>
        </p:nvSpPr>
        <p:spPr bwMode="auto">
          <a:xfrm>
            <a:off x="282743" y="4914044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200B531-C627-4B45-89D1-FA357182D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3" y="2488772"/>
            <a:ext cx="5517358" cy="227400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0E42E1-66CA-4AFE-9531-709C361C7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360" y="2602019"/>
            <a:ext cx="5517358" cy="3682303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8497C451-CAB7-41C6-9E91-8E095139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61" y="3717682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6" descr="TRISCORP">
            <a:extLst>
              <a:ext uri="{FF2B5EF4-FFF2-40B4-BE49-F238E27FC236}">
                <a16:creationId xmlns:a16="http://schemas.microsoft.com/office/drawing/2014/main" id="{6E6004BE-1A92-403C-A567-2B5C1CF9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รูปภาพ 26">
            <a:extLst>
              <a:ext uri="{FF2B5EF4-FFF2-40B4-BE49-F238E27FC236}">
                <a16:creationId xmlns:a16="http://schemas.microsoft.com/office/drawing/2014/main" id="{C1E4F68F-76DC-4129-B385-611415D63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30" name="Slide Number Placeholder 17">
            <a:extLst>
              <a:ext uri="{FF2B5EF4-FFF2-40B4-BE49-F238E27FC236}">
                <a16:creationId xmlns:a16="http://schemas.microsoft.com/office/drawing/2014/main" id="{9F57832E-ABAA-4815-B4E5-F9C3ECD82077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50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001F96-D453-411F-BCEC-09431F90C0ED}"/>
              </a:ext>
            </a:extLst>
          </p:cNvPr>
          <p:cNvSpPr txBox="1"/>
          <p:nvPr/>
        </p:nvSpPr>
        <p:spPr>
          <a:xfrm>
            <a:off x="1524876" y="5048754"/>
            <a:ext cx="82755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ด้านกระบวนการขั้นตอนการให้บริการ</a:t>
            </a:r>
          </a:p>
          <a:p>
            <a:pPr marL="285750" indent="-285750">
              <a:buFontTx/>
              <a:buChar char="-"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ควรเพิ่มการติดต่อนอกเวลาทำการ หรือวันเสาร์อาทิตย์เพื่ออำนวยความสะดวกให้ผู้รับบริการ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ควรมีห้องรับส่งสินค้าส่วนตัว เพื่อป้องกันการเห็นสินค้าจากบริษัทคู่แข่ง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th-TH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67476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7090599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6884775" y="1288709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313077" y="1422153"/>
            <a:ext cx="64331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ศูนย์วิศวกรรมและเครื่องมือด้านเทคโนโลยีนิวเคลียร์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28" y="1301730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47.62%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(10)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52.38%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(11)</a:t>
            </a:r>
          </a:p>
        </p:txBody>
      </p:sp>
      <p:sp>
        <p:nvSpPr>
          <p:cNvPr id="27" name="สี่เหลี่ยมผืนผ้า: มุมมน 26">
            <a:extLst>
              <a:ext uri="{FF2B5EF4-FFF2-40B4-BE49-F238E27FC236}">
                <a16:creationId xmlns:a16="http://schemas.microsoft.com/office/drawing/2014/main" id="{2518074B-1DDC-4D92-A173-6F1E1308375A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24B5B8C5-B80F-438A-866E-9C1182B7846B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9" name="สี่เหลี่ยมผืนผ้า: มุมมน 28">
              <a:extLst>
                <a:ext uri="{FF2B5EF4-FFF2-40B4-BE49-F238E27FC236}">
                  <a16:creationId xmlns:a16="http://schemas.microsoft.com/office/drawing/2014/main" id="{384D6C18-C59D-442A-81EA-F657C108B07B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F7183ABF-68B3-4E5A-B21B-E58DEC8A60D9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646D6E7D-28A5-4059-BCEE-DE4794CAB5A2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5C57043C-99A8-48DF-9852-5B16315F756F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3" name="สี่เหลี่ยมผืนผ้า: มุมมน 32">
              <a:extLst>
                <a:ext uri="{FF2B5EF4-FFF2-40B4-BE49-F238E27FC236}">
                  <a16:creationId xmlns:a16="http://schemas.microsoft.com/office/drawing/2014/main" id="{7A1F8768-DB07-45D2-A08A-390E3617CEDE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กล่องข้อความ 33">
              <a:extLst>
                <a:ext uri="{FF2B5EF4-FFF2-40B4-BE49-F238E27FC236}">
                  <a16:creationId xmlns:a16="http://schemas.microsoft.com/office/drawing/2014/main" id="{BCE9F84C-3274-4088-8EA7-ED265BC1841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5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6A8653A8-72CD-4847-A3D6-EE537054A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สี่เหลี่ยมผืนผ้า: มุมมน 35">
            <a:extLst>
              <a:ext uri="{FF2B5EF4-FFF2-40B4-BE49-F238E27FC236}">
                <a16:creationId xmlns:a16="http://schemas.microsoft.com/office/drawing/2014/main" id="{E235AF12-9B78-405A-A7DF-90936D8B10A7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5838ECCE-C3D8-4AC4-8496-E0373F0AB900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8" name="สี่เหลี่ยมผืนผ้า: มุมมน 37">
              <a:extLst>
                <a:ext uri="{FF2B5EF4-FFF2-40B4-BE49-F238E27FC236}">
                  <a16:creationId xmlns:a16="http://schemas.microsoft.com/office/drawing/2014/main" id="{71FD3D6C-7697-4B45-9BA7-7D9CFF1029F7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กล่องข้อความ 38">
              <a:extLst>
                <a:ext uri="{FF2B5EF4-FFF2-40B4-BE49-F238E27FC236}">
                  <a16:creationId xmlns:a16="http://schemas.microsoft.com/office/drawing/2014/main" id="{E308B0C1-25D3-4483-BFFB-D17EC8B0802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40" name="สี่เหลี่ยมผืนผ้า: มุมมน 39">
            <a:extLst>
              <a:ext uri="{FF2B5EF4-FFF2-40B4-BE49-F238E27FC236}">
                <a16:creationId xmlns:a16="http://schemas.microsoft.com/office/drawing/2014/main" id="{1C0483E6-6504-4EDB-86FD-0152FE7E2B53}"/>
              </a:ext>
            </a:extLst>
          </p:cNvPr>
          <p:cNvSpPr/>
          <p:nvPr/>
        </p:nvSpPr>
        <p:spPr>
          <a:xfrm>
            <a:off x="1424467" y="4571719"/>
            <a:ext cx="4154442" cy="2130766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3CB27FFE-A88F-4E3B-9074-92B6D9F89B5B}"/>
              </a:ext>
            </a:extLst>
          </p:cNvPr>
          <p:cNvGrpSpPr/>
          <p:nvPr/>
        </p:nvGrpSpPr>
        <p:grpSpPr>
          <a:xfrm>
            <a:off x="1406711" y="4411250"/>
            <a:ext cx="2713379" cy="410711"/>
            <a:chOff x="852256" y="4367503"/>
            <a:chExt cx="1510009" cy="410711"/>
          </a:xfrm>
        </p:grpSpPr>
        <p:sp>
          <p:nvSpPr>
            <p:cNvPr id="42" name="สี่เหลี่ยมผืนผ้า: มุมมน 41">
              <a:extLst>
                <a:ext uri="{FF2B5EF4-FFF2-40B4-BE49-F238E27FC236}">
                  <a16:creationId xmlns:a16="http://schemas.microsoft.com/office/drawing/2014/main" id="{33C28D73-14F0-4D04-BFD7-9DF5092A0A60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กล่องข้อความ 42">
              <a:extLst>
                <a:ext uri="{FF2B5EF4-FFF2-40B4-BE49-F238E27FC236}">
                  <a16:creationId xmlns:a16="http://schemas.microsoft.com/office/drawing/2014/main" id="{E07B6B56-D132-4731-AF51-803464852314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44" name="สี่เหลี่ยมผืนผ้า: มุมมน 43">
            <a:extLst>
              <a:ext uri="{FF2B5EF4-FFF2-40B4-BE49-F238E27FC236}">
                <a16:creationId xmlns:a16="http://schemas.microsoft.com/office/drawing/2014/main" id="{0228D34A-1BC9-4E35-9FFE-BEC2F0F16581}"/>
              </a:ext>
            </a:extLst>
          </p:cNvPr>
          <p:cNvSpPr/>
          <p:nvPr/>
        </p:nvSpPr>
        <p:spPr>
          <a:xfrm>
            <a:off x="5788430" y="4515743"/>
            <a:ext cx="4154442" cy="2186742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D3B3BFB6-953F-46E3-80F6-8F3685D24E1F}"/>
              </a:ext>
            </a:extLst>
          </p:cNvPr>
          <p:cNvGrpSpPr/>
          <p:nvPr/>
        </p:nvGrpSpPr>
        <p:grpSpPr>
          <a:xfrm>
            <a:off x="5770674" y="4355274"/>
            <a:ext cx="2713379" cy="410711"/>
            <a:chOff x="852256" y="4367503"/>
            <a:chExt cx="1510009" cy="410711"/>
          </a:xfrm>
        </p:grpSpPr>
        <p:sp>
          <p:nvSpPr>
            <p:cNvPr id="51" name="สี่เหลี่ยมผืนผ้า: มุมมน 50">
              <a:extLst>
                <a:ext uri="{FF2B5EF4-FFF2-40B4-BE49-F238E27FC236}">
                  <a16:creationId xmlns:a16="http://schemas.microsoft.com/office/drawing/2014/main" id="{B32F706C-C701-4890-AEFD-21DC0516958B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กล่องข้อความ 51">
              <a:extLst>
                <a:ext uri="{FF2B5EF4-FFF2-40B4-BE49-F238E27FC236}">
                  <a16:creationId xmlns:a16="http://schemas.microsoft.com/office/drawing/2014/main" id="{E2A940C3-DC2D-447D-9CD6-2E3C85179607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3B69831-90BB-4A4A-AF58-8289FA44E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3702" y="2298517"/>
            <a:ext cx="2410483" cy="1747312"/>
          </a:xfrm>
          <a:prstGeom prst="rect">
            <a:avLst/>
          </a:prstGeom>
        </p:spPr>
      </p:pic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CFDF55E7-FB30-4DE9-BEC0-20D7D5757A37}"/>
              </a:ext>
            </a:extLst>
          </p:cNvPr>
          <p:cNvSpPr txBox="1"/>
          <p:nvPr/>
        </p:nvSpPr>
        <p:spPr>
          <a:xfrm>
            <a:off x="6207567" y="2216376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95.24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76F4242A-B4BE-48EA-9807-E538DB8F9313}"/>
              </a:ext>
            </a:extLst>
          </p:cNvPr>
          <p:cNvSpPr txBox="1"/>
          <p:nvPr/>
        </p:nvSpPr>
        <p:spPr>
          <a:xfrm>
            <a:off x="5406823" y="337642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52.39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72B73F5-D314-409B-AAC7-2DD340A696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33" t="4760" r="5829" b="8449"/>
          <a:stretch/>
        </p:blipFill>
        <p:spPr>
          <a:xfrm>
            <a:off x="1568708" y="4883095"/>
            <a:ext cx="3838115" cy="1599770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32A70961-345A-483C-9964-6038B8A4DA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69" r="5981" b="5552"/>
          <a:stretch/>
        </p:blipFill>
        <p:spPr>
          <a:xfrm>
            <a:off x="5883838" y="4854473"/>
            <a:ext cx="3943144" cy="1628391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06A8CEBD-10FC-4C85-BAA5-FB11183B1B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63" t="5017" r="3715"/>
          <a:stretch/>
        </p:blipFill>
        <p:spPr>
          <a:xfrm>
            <a:off x="7965724" y="2373331"/>
            <a:ext cx="3334942" cy="1632852"/>
          </a:xfrm>
          <a:prstGeom prst="rect">
            <a:avLst/>
          </a:prstGeom>
        </p:spPr>
      </p:pic>
      <p:sp>
        <p:nvSpPr>
          <p:cNvPr id="59" name="Slide Number Placeholder 17">
            <a:extLst>
              <a:ext uri="{FF2B5EF4-FFF2-40B4-BE49-F238E27FC236}">
                <a16:creationId xmlns:a16="http://schemas.microsoft.com/office/drawing/2014/main" id="{AEE72D76-9138-44E5-B293-2C010178AFA0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51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0" name="Picture 16" descr="TRISCORP">
            <a:extLst>
              <a:ext uri="{FF2B5EF4-FFF2-40B4-BE49-F238E27FC236}">
                <a16:creationId xmlns:a16="http://schemas.microsoft.com/office/drawing/2014/main" id="{CDF061A9-E9E3-4975-A808-BFFA75E2F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รูปภาพ 26">
            <a:extLst>
              <a:ext uri="{FF2B5EF4-FFF2-40B4-BE49-F238E27FC236}">
                <a16:creationId xmlns:a16="http://schemas.microsoft.com/office/drawing/2014/main" id="{E7CF4236-958D-4253-A395-40D25D2E20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62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7BA0E0EE-3682-470F-A400-F6FDDF96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7081E513-0F15-489D-96D1-97A5CC60D2CC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68DEA32-ECF0-453C-86A3-CFC77F28AD60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8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30919545-DB17-4E6E-9715-373F80DFE8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D16D6BC5-E75A-4FEE-B8A7-067E63DA5D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6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E7E2F71F-9191-4216-8A70-E78304619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E46D5A7C-409F-4018-8DC0-8C8214D3E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B0CBA22B-D294-438D-9A9F-30C0857D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79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6952060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6952059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ภาพรวมผลการสำรวจความพึงพอใจของศูนย์วิศวกรรมและเครื่องมือด้านเทคโนโลยีนิวเคลียร์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6740282" y="1264694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41" y="1247493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4.5873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060882" y="1413968"/>
            <a:ext cx="4826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ศูนย์วิศวกรรมและเครื่องมือด้านเทคโนโลยีนิวเคลียร์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FA93B6D-4880-460E-838A-75ED864B1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36" y="2428167"/>
            <a:ext cx="6282880" cy="2640222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CE28D76-3FE6-414B-9060-F1AC45C09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789" y="2414446"/>
            <a:ext cx="4810161" cy="3548180"/>
          </a:xfrm>
          <a:prstGeom prst="rect">
            <a:avLst/>
          </a:prstGeom>
        </p:spPr>
      </p:pic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65DCDB77-4861-458B-B92C-3CC6BBBF87EB}"/>
              </a:ext>
            </a:extLst>
          </p:cNvPr>
          <p:cNvSpPr/>
          <p:nvPr/>
        </p:nvSpPr>
        <p:spPr bwMode="auto">
          <a:xfrm>
            <a:off x="295764" y="5127677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16" descr="TRISCORP">
            <a:extLst>
              <a:ext uri="{FF2B5EF4-FFF2-40B4-BE49-F238E27FC236}">
                <a16:creationId xmlns:a16="http://schemas.microsoft.com/office/drawing/2014/main" id="{3CC2B522-FD8C-4C54-A421-C14307B8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2FDD55E1-44E5-4D03-8F79-56CD84225C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8" name="Slide Number Placeholder 17">
            <a:extLst>
              <a:ext uri="{FF2B5EF4-FFF2-40B4-BE49-F238E27FC236}">
                <a16:creationId xmlns:a16="http://schemas.microsoft.com/office/drawing/2014/main" id="{47A98A2B-08F6-4E05-B5F5-BCB5476257DE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52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08EB88-F672-4192-97A1-3989EF0A1343}"/>
              </a:ext>
            </a:extLst>
          </p:cNvPr>
          <p:cNvSpPr txBox="1"/>
          <p:nvPr/>
        </p:nvSpPr>
        <p:spPr>
          <a:xfrm>
            <a:off x="1583204" y="5246002"/>
            <a:ext cx="82755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ด้านอื่นๆ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ควรเพิ่มความรวดเร็วในการออกเอกสารด้านการเงิน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ควรเพิ่มสาขาในต่างจังหวัด เพื่ออำนวยความสะดวกให้แก่ผู้รับบริการที่อยู่ต่างจังหวัด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th-TH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C7EE262D-C4A9-4911-8427-68692FA49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42" y="3463048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557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53A22DB2-6639-4EF1-9C0E-6DD4FD67E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266" y="4080297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5455809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172154" y="1280816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327630" y="1413491"/>
            <a:ext cx="47580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กลุ่มพัฒนาธุรกิจนิวเคลียร์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00" y="1303049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67.57%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(25)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32.43%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(12)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06707B5F-A934-4B47-A922-06C7DD9706BA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2DDD4AF9-2990-4BAB-937C-77189F82FA8D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F8EA578-D327-41A5-A8C7-2C60B05817E1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4AF038A-44CE-45B2-BCAD-098382ADEB9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A745412E-E37E-42B6-BDA4-229A29F41405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DC5DDE5-0AE4-4417-A624-00E3DDBDC8CD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AAFF8E5A-99E7-40EE-93C3-FC391BA5A0F2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419D726D-5F7B-4DFC-8CBD-605A342E76B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18AF68BF-232A-437F-9A32-DE48F6A6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6BBA6B8-32CB-4E19-B552-7B0111A3AF51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C6EA6A10-8F69-4597-87B5-A81D64FC6E26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C43EF11-4F13-4BDE-90D8-B5EB3D383CB8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1907AD93-1318-4F7F-AB11-AC8E3565C1A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BDF22EA6-7A2B-4811-A8BD-F5C8DFE2BB2B}"/>
              </a:ext>
            </a:extLst>
          </p:cNvPr>
          <p:cNvSpPr/>
          <p:nvPr/>
        </p:nvSpPr>
        <p:spPr>
          <a:xfrm>
            <a:off x="1424467" y="4571719"/>
            <a:ext cx="4154442" cy="2130766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2D9FC766-9BA5-4521-8B8B-6BB823A72A96}"/>
              </a:ext>
            </a:extLst>
          </p:cNvPr>
          <p:cNvGrpSpPr/>
          <p:nvPr/>
        </p:nvGrpSpPr>
        <p:grpSpPr>
          <a:xfrm>
            <a:off x="1554774" y="4346014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E460F82D-A16F-4FD3-903C-455FE1BD9AC2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4115A8CF-02A4-4369-8A6C-3B3A43E5CFA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F50C4E1-BB76-4F2F-B832-6F5BF6EA5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730" y="2381917"/>
            <a:ext cx="2214248" cy="1564613"/>
          </a:xfrm>
          <a:prstGeom prst="rect">
            <a:avLst/>
          </a:prstGeom>
        </p:spPr>
      </p:pic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373716B2-5B44-4018-8DA5-FDA24A567ABC}"/>
              </a:ext>
            </a:extLst>
          </p:cNvPr>
          <p:cNvSpPr txBox="1"/>
          <p:nvPr/>
        </p:nvSpPr>
        <p:spPr>
          <a:xfrm>
            <a:off x="6207567" y="2216376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86.49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DA3CB0F8-94F7-4AA5-99FA-8B5042E35DBA}"/>
              </a:ext>
            </a:extLst>
          </p:cNvPr>
          <p:cNvSpPr txBox="1"/>
          <p:nvPr/>
        </p:nvSpPr>
        <p:spPr>
          <a:xfrm>
            <a:off x="5406823" y="337642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51.35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45D8DBC-10D2-4850-948E-F70D9C29A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8868" y="2404508"/>
            <a:ext cx="3900177" cy="155458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666787E-F04A-46CD-8F4A-C56B8815A7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61" t="6082" r="5144"/>
          <a:stretch/>
        </p:blipFill>
        <p:spPr>
          <a:xfrm>
            <a:off x="1610902" y="4861312"/>
            <a:ext cx="3850525" cy="159326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95F34A20-E6A9-40C0-93EB-80C11BFE0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1935"/>
          <a:stretch/>
        </p:blipFill>
        <p:spPr>
          <a:xfrm>
            <a:off x="5274774" y="4700502"/>
            <a:ext cx="4554107" cy="1991822"/>
          </a:xfrm>
          <a:prstGeom prst="rect">
            <a:avLst/>
          </a:prstGeom>
        </p:spPr>
      </p:pic>
      <p:sp>
        <p:nvSpPr>
          <p:cNvPr id="60" name="สี่เหลี่ยมผืนผ้า: มุมมน 59">
            <a:extLst>
              <a:ext uri="{FF2B5EF4-FFF2-40B4-BE49-F238E27FC236}">
                <a16:creationId xmlns:a16="http://schemas.microsoft.com/office/drawing/2014/main" id="{F2F9F5D5-78BD-4A4B-B449-3520E5FA4362}"/>
              </a:ext>
            </a:extLst>
          </p:cNvPr>
          <p:cNvSpPr/>
          <p:nvPr/>
        </p:nvSpPr>
        <p:spPr>
          <a:xfrm>
            <a:off x="5662052" y="4565715"/>
            <a:ext cx="5794074" cy="2130766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D1F0E6AA-E493-4311-8AA1-C0EFF0B5B5EC}"/>
              </a:ext>
            </a:extLst>
          </p:cNvPr>
          <p:cNvGrpSpPr/>
          <p:nvPr/>
        </p:nvGrpSpPr>
        <p:grpSpPr>
          <a:xfrm>
            <a:off x="5764099" y="4330409"/>
            <a:ext cx="2713379" cy="410711"/>
            <a:chOff x="852256" y="4367503"/>
            <a:chExt cx="1510009" cy="410711"/>
          </a:xfrm>
        </p:grpSpPr>
        <p:sp>
          <p:nvSpPr>
            <p:cNvPr id="58" name="สี่เหลี่ยมผืนผ้า: มุมมน 57">
              <a:extLst>
                <a:ext uri="{FF2B5EF4-FFF2-40B4-BE49-F238E27FC236}">
                  <a16:creationId xmlns:a16="http://schemas.microsoft.com/office/drawing/2014/main" id="{5125D22A-F9B4-48B4-9850-06AFB533E734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กล่องข้อความ 58">
              <a:extLst>
                <a:ext uri="{FF2B5EF4-FFF2-40B4-BE49-F238E27FC236}">
                  <a16:creationId xmlns:a16="http://schemas.microsoft.com/office/drawing/2014/main" id="{89F7685A-8097-4F6C-8EC1-FBDDEF9BA7FF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งานที่ใช้บริการบริการ</a:t>
              </a:r>
            </a:p>
          </p:txBody>
        </p:sp>
      </p:grpSp>
      <p:pic>
        <p:nvPicPr>
          <p:cNvPr id="61" name="รูปภาพ 60">
            <a:extLst>
              <a:ext uri="{FF2B5EF4-FFF2-40B4-BE49-F238E27FC236}">
                <a16:creationId xmlns:a16="http://schemas.microsoft.com/office/drawing/2014/main" id="{B437D101-BE52-45BA-BA30-1003A4F74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615" t="67451" r="24985"/>
          <a:stretch/>
        </p:blipFill>
        <p:spPr>
          <a:xfrm>
            <a:off x="9197940" y="5616666"/>
            <a:ext cx="2313757" cy="948960"/>
          </a:xfrm>
          <a:prstGeom prst="rect">
            <a:avLst/>
          </a:prstGeom>
        </p:spPr>
      </p:pic>
      <p:pic>
        <p:nvPicPr>
          <p:cNvPr id="62" name="Picture 16" descr="TRISCORP">
            <a:extLst>
              <a:ext uri="{FF2B5EF4-FFF2-40B4-BE49-F238E27FC236}">
                <a16:creationId xmlns:a16="http://schemas.microsoft.com/office/drawing/2014/main" id="{FB33523E-B80F-4517-81CB-5C33BBBD5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รูปภาพ 26">
            <a:extLst>
              <a:ext uri="{FF2B5EF4-FFF2-40B4-BE49-F238E27FC236}">
                <a16:creationId xmlns:a16="http://schemas.microsoft.com/office/drawing/2014/main" id="{01443ECA-D880-44FC-891C-C8FE90A8E4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65" name="Slide Number Placeholder 17">
            <a:extLst>
              <a:ext uri="{FF2B5EF4-FFF2-40B4-BE49-F238E27FC236}">
                <a16:creationId xmlns:a16="http://schemas.microsoft.com/office/drawing/2014/main" id="{9954F696-B85A-459C-82D8-13E44F693C2C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53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A74730C-70DE-4C75-9807-3A63B8F45538}"/>
              </a:ext>
            </a:extLst>
          </p:cNvPr>
          <p:cNvGrpSpPr/>
          <p:nvPr/>
        </p:nvGrpSpPr>
        <p:grpSpPr>
          <a:xfrm>
            <a:off x="11202015" y="4023456"/>
            <a:ext cx="866760" cy="506488"/>
            <a:chOff x="6444453" y="5412502"/>
            <a:chExt cx="2340859" cy="116290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14507F-4091-427C-AA26-CFA29141374D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71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0913313D-F7BB-4D68-91B7-6D475A5429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363909A3-D737-489C-B9A0-D5EC2CF165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8AE303BB-AAC0-4F78-9490-6B234EAB2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DB240E90-1FD1-4A52-9BD2-865F5F1DD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3CA1C7CC-8B5A-40DD-88D3-2F74CFB7D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2069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9569276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9106539" y="1201101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-824837" y="1373025"/>
            <a:ext cx="10758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ศูนย์บริการแบบเบ็ดเสร็จ (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One Stop Service)</a:t>
            </a:r>
            <a:endParaRPr kumimoji="0" lang="th-TH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746" y="1228027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06707B5F-A934-4B47-A922-06C7DD9706BA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2DDD4AF9-2990-4BAB-937C-77189F82FA8D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F8EA578-D327-41A5-A8C7-2C60B05817E1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4AF038A-44CE-45B2-BCAD-098382ADEB9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A745412E-E37E-42B6-BDA4-229A29F41405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DC5DDE5-0AE4-4417-A624-00E3DDBDC8CD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AAFF8E5A-99E7-40EE-93C3-FC391BA5A0F2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419D726D-5F7B-4DFC-8CBD-605A342E76B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18AF68BF-232A-437F-9A32-DE48F6A6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6BBA6B8-32CB-4E19-B552-7B0111A3AF51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C6EA6A10-8F69-4597-87B5-A81D64FC6E26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C43EF11-4F13-4BDE-90D8-B5EB3D383CB8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1907AD93-1318-4F7F-AB11-AC8E3565C1A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BDF22EA6-7A2B-4811-A8BD-F5C8DFE2BB2B}"/>
              </a:ext>
            </a:extLst>
          </p:cNvPr>
          <p:cNvSpPr/>
          <p:nvPr/>
        </p:nvSpPr>
        <p:spPr>
          <a:xfrm>
            <a:off x="68525" y="4428133"/>
            <a:ext cx="4154442" cy="2274351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2D9FC766-9BA5-4521-8B8B-6BB823A72A96}"/>
              </a:ext>
            </a:extLst>
          </p:cNvPr>
          <p:cNvGrpSpPr/>
          <p:nvPr/>
        </p:nvGrpSpPr>
        <p:grpSpPr>
          <a:xfrm>
            <a:off x="50769" y="4267665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E460F82D-A16F-4FD3-903C-455FE1BD9AC2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4115A8CF-02A4-4369-8A6C-3B3A43E5CFA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373716B2-5B44-4018-8DA5-FDA24A567ABC}"/>
              </a:ext>
            </a:extLst>
          </p:cNvPr>
          <p:cNvSpPr txBox="1"/>
          <p:nvPr/>
        </p:nvSpPr>
        <p:spPr>
          <a:xfrm>
            <a:off x="6207567" y="2216376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DA3CB0F8-94F7-4AA5-99FA-8B5042E35DBA}"/>
              </a:ext>
            </a:extLst>
          </p:cNvPr>
          <p:cNvSpPr txBox="1"/>
          <p:nvPr/>
        </p:nvSpPr>
        <p:spPr>
          <a:xfrm>
            <a:off x="5406823" y="337642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B85BB10-46B9-4D6C-B0D7-D266CA1E2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90" y="2126741"/>
            <a:ext cx="2950720" cy="2085013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244C023-498F-4808-8ACC-5DA214B8D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280" y="2391088"/>
            <a:ext cx="3904525" cy="1556317"/>
          </a:xfrm>
          <a:prstGeom prst="rect">
            <a:avLst/>
          </a:prstGeom>
        </p:spPr>
      </p:pic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E9025200-BAD3-4392-B2EE-FBFC812B98C5}"/>
              </a:ext>
            </a:extLst>
          </p:cNvPr>
          <p:cNvSpPr/>
          <p:nvPr/>
        </p:nvSpPr>
        <p:spPr>
          <a:xfrm>
            <a:off x="4291492" y="4386202"/>
            <a:ext cx="4154442" cy="2316282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8" name="กลุ่ม 57">
            <a:extLst>
              <a:ext uri="{FF2B5EF4-FFF2-40B4-BE49-F238E27FC236}">
                <a16:creationId xmlns:a16="http://schemas.microsoft.com/office/drawing/2014/main" id="{6FAA1FFC-4385-425C-B2EB-1F1A75D2D78F}"/>
              </a:ext>
            </a:extLst>
          </p:cNvPr>
          <p:cNvGrpSpPr/>
          <p:nvPr/>
        </p:nvGrpSpPr>
        <p:grpSpPr>
          <a:xfrm>
            <a:off x="4414732" y="4211689"/>
            <a:ext cx="2713379" cy="410711"/>
            <a:chOff x="852256" y="4367503"/>
            <a:chExt cx="1510009" cy="410711"/>
          </a:xfrm>
        </p:grpSpPr>
        <p:sp>
          <p:nvSpPr>
            <p:cNvPr id="59" name="สี่เหลี่ยมผืนผ้า: มุมมน 58">
              <a:extLst>
                <a:ext uri="{FF2B5EF4-FFF2-40B4-BE49-F238E27FC236}">
                  <a16:creationId xmlns:a16="http://schemas.microsoft.com/office/drawing/2014/main" id="{FD413CBB-2FBA-4560-A07C-7AAF00E639BF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กล่องข้อความ 59">
              <a:extLst>
                <a:ext uri="{FF2B5EF4-FFF2-40B4-BE49-F238E27FC236}">
                  <a16:creationId xmlns:a16="http://schemas.microsoft.com/office/drawing/2014/main" id="{A5C26981-659C-4627-B734-AA0CBC1C1142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ช่องทางการติดต่อใช้บริการ</a:t>
              </a: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673A113-7FB9-46C6-9CFD-1185A4AC8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7802" y="4569565"/>
            <a:ext cx="2950720" cy="2085013"/>
          </a:xfrm>
          <a:prstGeom prst="rect">
            <a:avLst/>
          </a:prstGeom>
        </p:spPr>
      </p:pic>
      <p:sp>
        <p:nvSpPr>
          <p:cNvPr id="61" name="สี่เหลี่ยมผืนผ้า: มุมมน 60">
            <a:extLst>
              <a:ext uri="{FF2B5EF4-FFF2-40B4-BE49-F238E27FC236}">
                <a16:creationId xmlns:a16="http://schemas.microsoft.com/office/drawing/2014/main" id="{C33B5A4A-DD90-4461-93BE-5C567D302579}"/>
              </a:ext>
            </a:extLst>
          </p:cNvPr>
          <p:cNvSpPr/>
          <p:nvPr/>
        </p:nvSpPr>
        <p:spPr>
          <a:xfrm>
            <a:off x="8533748" y="4383124"/>
            <a:ext cx="3607483" cy="2316282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050FC33F-D883-4EF0-BF8D-0C49E88DB517}"/>
              </a:ext>
            </a:extLst>
          </p:cNvPr>
          <p:cNvGrpSpPr/>
          <p:nvPr/>
        </p:nvGrpSpPr>
        <p:grpSpPr>
          <a:xfrm>
            <a:off x="8656988" y="4208611"/>
            <a:ext cx="3279640" cy="674647"/>
            <a:chOff x="852256" y="4367503"/>
            <a:chExt cx="1469050" cy="674647"/>
          </a:xfrm>
        </p:grpSpPr>
        <p:sp>
          <p:nvSpPr>
            <p:cNvPr id="63" name="สี่เหลี่ยมผืนผ้า: มุมมน 62">
              <a:extLst>
                <a:ext uri="{FF2B5EF4-FFF2-40B4-BE49-F238E27FC236}">
                  <a16:creationId xmlns:a16="http://schemas.microsoft.com/office/drawing/2014/main" id="{CD9C599C-D754-4C04-99AB-235236F13A6B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กล่องข้อความ 64">
              <a:extLst>
                <a:ext uri="{FF2B5EF4-FFF2-40B4-BE49-F238E27FC236}">
                  <a16:creationId xmlns:a16="http://schemas.microsoft.com/office/drawing/2014/main" id="{D228B784-1EC8-4774-91C1-FEF9A606B8FC}"/>
                </a:ext>
              </a:extLst>
            </p:cNvPr>
            <p:cNvSpPr txBox="1"/>
            <p:nvPr/>
          </p:nvSpPr>
          <p:spPr>
            <a:xfrm flipH="1">
              <a:off x="874273" y="4395819"/>
              <a:ext cx="1447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สถานที่ที่เลือกใช้บริการศูนย์บริการเบ็ดเสร็จ </a:t>
              </a:r>
            </a:p>
          </p:txBody>
        </p:sp>
      </p:grpSp>
      <p:pic>
        <p:nvPicPr>
          <p:cNvPr id="66" name="Picture 16" descr="TRISCORP">
            <a:extLst>
              <a:ext uri="{FF2B5EF4-FFF2-40B4-BE49-F238E27FC236}">
                <a16:creationId xmlns:a16="http://schemas.microsoft.com/office/drawing/2014/main" id="{8FBD1E8B-3D5D-43BF-8AE5-FB1FE41A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รูปภาพ 26">
            <a:extLst>
              <a:ext uri="{FF2B5EF4-FFF2-40B4-BE49-F238E27FC236}">
                <a16:creationId xmlns:a16="http://schemas.microsoft.com/office/drawing/2014/main" id="{351D80E2-1CD6-4243-840E-2A342F9A43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68" name="Slide Number Placeholder 17">
            <a:extLst>
              <a:ext uri="{FF2B5EF4-FFF2-40B4-BE49-F238E27FC236}">
                <a16:creationId xmlns:a16="http://schemas.microsoft.com/office/drawing/2014/main" id="{4598E2F8-8E86-434B-BBB7-465C3AA0FEC6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54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0" name="Picture 9" descr="Chart, waterfall chart&#10;&#10;Description automatically generated">
            <a:extLst>
              <a:ext uri="{FF2B5EF4-FFF2-40B4-BE49-F238E27FC236}">
                <a16:creationId xmlns:a16="http://schemas.microsoft.com/office/drawing/2014/main" id="{A85FC09F-D152-498F-BDE1-D911791F62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2" y="4708511"/>
            <a:ext cx="3906156" cy="1847829"/>
          </a:xfrm>
          <a:prstGeom prst="rect">
            <a:avLst/>
          </a:prstGeom>
        </p:spPr>
      </p:pic>
      <p:pic>
        <p:nvPicPr>
          <p:cNvPr id="22" name="Picture 21" descr="A picture containing chart&#10;&#10;Description automatically generated">
            <a:extLst>
              <a:ext uri="{FF2B5EF4-FFF2-40B4-BE49-F238E27FC236}">
                <a16:creationId xmlns:a16="http://schemas.microsoft.com/office/drawing/2014/main" id="{1EB2CA12-F0F8-446D-9943-87FBEBE362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95" y="4645588"/>
            <a:ext cx="3750481" cy="19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196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6952060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6952059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</a:t>
            </a:r>
            <a:r>
              <a:rPr lang="th-TH" sz="2000" b="1" dirty="0">
                <a:solidFill>
                  <a:srgbClr val="024631"/>
                </a:solidFill>
                <a:latin typeface="TH SarabunPSK" pitchFamily="34" charset="-34"/>
                <a:cs typeface="TH SarabunPSK" pitchFamily="34" charset="-34"/>
              </a:rPr>
              <a:t>ของศูนย์บริการแบบเบ็ดเสร็จ (</a:t>
            </a:r>
            <a:r>
              <a:rPr lang="en-US" sz="2000" b="1" dirty="0">
                <a:solidFill>
                  <a:srgbClr val="024631"/>
                </a:solidFill>
                <a:latin typeface="TH SarabunPSK" pitchFamily="34" charset="-34"/>
                <a:cs typeface="TH SarabunPSK" pitchFamily="34" charset="-34"/>
              </a:rPr>
              <a:t>One Stop Service)</a:t>
            </a:r>
            <a:endParaRPr lang="th-TH" sz="2000" b="1" dirty="0">
              <a:solidFill>
                <a:srgbClr val="024631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6740282" y="1264694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41" y="1247493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7578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247633" y="1413968"/>
            <a:ext cx="4453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th-TH" sz="2400" b="1" u="sng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ศูนย์บริการแบบเบ็ดเสร็จ (</a:t>
            </a:r>
            <a:r>
              <a:rPr lang="en-US" sz="2400" b="1" u="sng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One Stop Service)</a:t>
            </a:r>
            <a:endParaRPr lang="th-TH" sz="2400" b="1" u="sng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3C22116-B86B-4D05-8C3F-41E07C308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59" y="2865369"/>
            <a:ext cx="7364419" cy="3327447"/>
          </a:xfrm>
          <a:prstGeom prst="rect">
            <a:avLst/>
          </a:prstGeom>
        </p:spPr>
      </p:pic>
      <p:pic>
        <p:nvPicPr>
          <p:cNvPr id="22" name="Picture 16" descr="TRISCORP">
            <a:extLst>
              <a:ext uri="{FF2B5EF4-FFF2-40B4-BE49-F238E27FC236}">
                <a16:creationId xmlns:a16="http://schemas.microsoft.com/office/drawing/2014/main" id="{313248A6-D32B-4848-BD76-54CA2267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รูปภาพ 26">
            <a:extLst>
              <a:ext uri="{FF2B5EF4-FFF2-40B4-BE49-F238E27FC236}">
                <a16:creationId xmlns:a16="http://schemas.microsoft.com/office/drawing/2014/main" id="{ACACB3C5-3315-4F82-B0ED-195D747F8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5D2D8A5-4E96-4340-9EAC-510D9DCBA991}"/>
              </a:ext>
            </a:extLst>
          </p:cNvPr>
          <p:cNvSpPr txBox="1"/>
          <p:nvPr/>
        </p:nvSpPr>
        <p:spPr>
          <a:xfrm>
            <a:off x="245422" y="2971680"/>
            <a:ext cx="45989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ข้อเสนอแนะภาพรวม</a:t>
            </a:r>
          </a:p>
          <a:p>
            <a:pPr marL="171450" indent="-171450" algn="thaiDist">
              <a:buFont typeface="Wingdings" panose="05000000000000000000" pitchFamily="2" charset="2"/>
              <a:buChar char="§"/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ด้านกระบวนการ ขั้นตอนการให้บริการ</a:t>
            </a:r>
          </a:p>
          <a:p>
            <a:pPr marL="173038" indent="-173038" algn="thaiDist">
              <a:buFontTx/>
              <a:buChar char="-"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เพิ่มความรวดเร็วในการตรวจวิเคราะห์ผล</a:t>
            </a:r>
          </a:p>
          <a:p>
            <a:pPr marL="173038" indent="-173038" algn="thaiDist">
              <a:buFontTx/>
              <a:buChar char="-"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ควรเพิ่มความรวดเร็วในการให้บริการ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ในช่วงสถานการณ์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COVID-19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algn="thaiDist">
              <a:defRPr/>
            </a:pPr>
            <a:endParaRPr lang="th-TH" dirty="0">
              <a:solidFill>
                <a:prstClr val="black"/>
              </a:solidFill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pPr marL="173038" indent="-173038" algn="thaiDist">
              <a:buFont typeface="Wingdings" panose="05000000000000000000" pitchFamily="2" charset="2"/>
              <a:buChar char="§"/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ด้านเจ้าหน้าที่ผู้ให้บริการ</a:t>
            </a:r>
          </a:p>
          <a:p>
            <a:pPr algn="thaiDist"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เพิ่มเจ้าหน้าที่ในการอ่านผลตรวจ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(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งานวัดรังสีในตัวอย่างสินค้านำเข้าหรือ</a:t>
            </a:r>
            <a:b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  ส่งออก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)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โดยอาจจะพิจารณา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case by case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ที่มีความซับซ้อน</a:t>
            </a:r>
            <a:endParaRPr lang="en-US" dirty="0">
              <a:solidFill>
                <a:prstClr val="black"/>
              </a:solidFill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pPr marL="171450" indent="-171450" algn="thaiDist">
              <a:buFontTx/>
              <a:buChar char="-"/>
              <a:defRPr/>
            </a:pPr>
            <a:endParaRPr lang="th-TH" sz="1200" dirty="0">
              <a:solidFill>
                <a:prstClr val="black"/>
              </a:solidFill>
              <a:latin typeface="Mitr" panose="00000500000000000000" pitchFamily="2" charset="-34"/>
              <a:ea typeface="Arial Unicode MS"/>
              <a:cs typeface="Mitr" panose="00000500000000000000" pitchFamily="2" charset="-34"/>
            </a:endParaRPr>
          </a:p>
          <a:p>
            <a:pPr>
              <a:defRPr/>
            </a:pPr>
            <a:endParaRPr lang="th-TH" sz="1200" dirty="0">
              <a:solidFill>
                <a:prstClr val="black"/>
              </a:solidFill>
              <a:latin typeface="Mitr" panose="00000500000000000000" pitchFamily="2" charset="-34"/>
              <a:ea typeface="Arial Unicode MS"/>
              <a:cs typeface="Mitr" panose="00000500000000000000" pitchFamily="2" charset="-34"/>
            </a:endParaRPr>
          </a:p>
        </p:txBody>
      </p:sp>
      <p:sp>
        <p:nvSpPr>
          <p:cNvPr id="27" name="Slide Number Placeholder 17">
            <a:extLst>
              <a:ext uri="{FF2B5EF4-FFF2-40B4-BE49-F238E27FC236}">
                <a16:creationId xmlns:a16="http://schemas.microsoft.com/office/drawing/2014/main" id="{E10D29CE-3B10-42F7-A8EA-EAA535052210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55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85463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45891" y="1274950"/>
            <a:ext cx="6952060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6520480" y="1264787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283223" y="1373142"/>
            <a:ext cx="4453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ศูนย์บริการแบบเบ็ดเสร็จ (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One Stop Service)</a:t>
            </a:r>
            <a:endParaRPr kumimoji="0" lang="th-TH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3375819-2103-4E9A-8211-D3B0118A7701}"/>
              </a:ext>
            </a:extLst>
          </p:cNvPr>
          <p:cNvSpPr/>
          <p:nvPr/>
        </p:nvSpPr>
        <p:spPr>
          <a:xfrm>
            <a:off x="83692" y="1921337"/>
            <a:ext cx="3772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u="sng" dirty="0">
                <a:latin typeface="TH SarabunPSK" pitchFamily="34" charset="-34"/>
                <a:cs typeface="TH SarabunPSK" pitchFamily="34" charset="-34"/>
              </a:rPr>
              <a:t>งานวิเคราะห์ธาตุและสารประกอบในตัวอย่าง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2C8A283-E1FC-4D4B-A773-67EF0BB5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02" y="2282534"/>
            <a:ext cx="4961419" cy="204487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17211A0-1296-413B-8BF7-DAFD9FE7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041" y="1587289"/>
            <a:ext cx="3772186" cy="2603031"/>
          </a:xfrm>
          <a:prstGeom prst="rect">
            <a:avLst/>
          </a:prstGeom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id="{1EBD7844-BA5F-4FCC-9938-D6E158F31925}"/>
              </a:ext>
            </a:extLst>
          </p:cNvPr>
          <p:cNvSpPr txBox="1"/>
          <p:nvPr/>
        </p:nvSpPr>
        <p:spPr>
          <a:xfrm>
            <a:off x="10066883" y="2450248"/>
            <a:ext cx="2079271" cy="677108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9833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2F0B90CC-86FA-4E21-BF18-B6C9C8BD2F26}"/>
              </a:ext>
            </a:extLst>
          </p:cNvPr>
          <p:cNvSpPr/>
          <p:nvPr/>
        </p:nvSpPr>
        <p:spPr>
          <a:xfrm>
            <a:off x="83692" y="4467887"/>
            <a:ext cx="2400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u="sng" dirty="0">
                <a:latin typeface="TH SarabunPSK" pitchFamily="34" charset="-34"/>
                <a:cs typeface="TH SarabunPSK" pitchFamily="34" charset="-34"/>
              </a:rPr>
              <a:t>งานสอบเทียบเครื่องวัดรังสี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2AF6AE8-6815-47F4-BAB5-FABA9CD45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518" y="4839578"/>
            <a:ext cx="4596482" cy="189446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3230E1B-2F27-4D24-8932-D9E23EA98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965" y="4041244"/>
            <a:ext cx="3624158" cy="2828538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35B9EDCE-9D72-4E61-90EF-6BA93935733C}"/>
              </a:ext>
            </a:extLst>
          </p:cNvPr>
          <p:cNvSpPr txBox="1"/>
          <p:nvPr/>
        </p:nvSpPr>
        <p:spPr>
          <a:xfrm>
            <a:off x="10046422" y="5105093"/>
            <a:ext cx="2145578" cy="677108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</a:t>
            </a:r>
            <a:r>
              <a:rPr lang="en-US" sz="2000" b="1" dirty="0">
                <a:solidFill>
                  <a:srgbClr val="584C7D"/>
                </a:solidFill>
                <a:latin typeface="TH SarabunPSK" pitchFamily="34" charset="-34"/>
                <a:cs typeface="TH SarabunPSK" pitchFamily="34" charset="-34"/>
              </a:rPr>
              <a:t>7625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คะแนน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9AF6F6BE-969E-4F36-8A5B-BBC6A516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03" y="2271766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B8EA565-AB2D-450B-8ECA-30B166AFE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02" y="4855299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6" descr="TRISCORP">
            <a:extLst>
              <a:ext uri="{FF2B5EF4-FFF2-40B4-BE49-F238E27FC236}">
                <a16:creationId xmlns:a16="http://schemas.microsoft.com/office/drawing/2014/main" id="{DE3B4541-6656-44F0-85BA-ADB4F493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รูปภาพ 26">
            <a:extLst>
              <a:ext uri="{FF2B5EF4-FFF2-40B4-BE49-F238E27FC236}">
                <a16:creationId xmlns:a16="http://schemas.microsoft.com/office/drawing/2014/main" id="{35D214E0-2F86-4468-920D-0EBDE3D49F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6A98D757-8C01-4405-9F30-DE507FE00644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56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19" y="1256707"/>
            <a:ext cx="677637" cy="6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370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6952060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6740282" y="1264694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41" y="1247493"/>
            <a:ext cx="677637" cy="677637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247633" y="1413968"/>
            <a:ext cx="4453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ศูนย์บริการแบบเบ็ดเสร็จ (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One Stop Service)</a:t>
            </a:r>
            <a:endParaRPr kumimoji="0" lang="th-TH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3375819-2103-4E9A-8211-D3B0118A7701}"/>
              </a:ext>
            </a:extLst>
          </p:cNvPr>
          <p:cNvSpPr/>
          <p:nvPr/>
        </p:nvSpPr>
        <p:spPr>
          <a:xfrm>
            <a:off x="83692" y="1921337"/>
            <a:ext cx="4397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th-TH" sz="2000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งานตรวจประเมินการได้รับรังสีประจำตัวบุคคล (</a:t>
            </a:r>
            <a:r>
              <a:rPr lang="en-US" sz="2000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OSL)</a:t>
            </a:r>
            <a:endParaRPr kumimoji="0" lang="th-TH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2F0B90CC-86FA-4E21-BF18-B6C9C8BD2F26}"/>
              </a:ext>
            </a:extLst>
          </p:cNvPr>
          <p:cNvSpPr/>
          <p:nvPr/>
        </p:nvSpPr>
        <p:spPr>
          <a:xfrm>
            <a:off x="83692" y="4467887"/>
            <a:ext cx="3802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th-TH" sz="2000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งานวัดรังสีในตัวอย่างสินค้านำเข้าหรือส่งออก</a:t>
            </a:r>
            <a:endParaRPr kumimoji="0" lang="th-TH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56CA21C-AFB8-4787-B831-19461620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518" y="2467297"/>
            <a:ext cx="4596485" cy="189446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4B2624E-BCD1-4711-8635-E8511DE9B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6" b="6350"/>
          <a:stretch/>
        </p:blipFill>
        <p:spPr>
          <a:xfrm>
            <a:off x="6764597" y="2230734"/>
            <a:ext cx="3663526" cy="229144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09CD0C6-CFD2-43BF-9257-6D86C84F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670" y="4858722"/>
            <a:ext cx="4488005" cy="1939017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9CBE2EB-A27C-462A-A40F-EE1D60B3C2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3" t="6365" r="2001" b="5852"/>
          <a:stretch/>
        </p:blipFill>
        <p:spPr>
          <a:xfrm>
            <a:off x="6916750" y="4555708"/>
            <a:ext cx="3511374" cy="2248548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35B9EDCE-9D72-4E61-90EF-6BA93935733C}"/>
              </a:ext>
            </a:extLst>
          </p:cNvPr>
          <p:cNvSpPr txBox="1"/>
          <p:nvPr/>
        </p:nvSpPr>
        <p:spPr>
          <a:xfrm>
            <a:off x="10020946" y="5351536"/>
            <a:ext cx="2171054" cy="677108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</a:t>
            </a:r>
            <a:r>
              <a:rPr lang="en-US" sz="2000" b="1" dirty="0">
                <a:solidFill>
                  <a:srgbClr val="584C7D"/>
                </a:solidFill>
                <a:latin typeface="TH SarabunPSK" pitchFamily="34" charset="-34"/>
                <a:cs typeface="TH SarabunPSK" pitchFamily="34" charset="-34"/>
              </a:rPr>
              <a:t>6359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คะแนน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72835C81-5A32-4DFF-9E0C-A186F24B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78" y="2763907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6AD5B8B0-AF70-4895-9C34-A0B49D32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58" y="5055353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6" descr="TRISCORP">
            <a:extLst>
              <a:ext uri="{FF2B5EF4-FFF2-40B4-BE49-F238E27FC236}">
                <a16:creationId xmlns:a16="http://schemas.microsoft.com/office/drawing/2014/main" id="{27640D1C-3380-4E15-BEC2-3A0DD1D62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รูปภาพ 26">
            <a:extLst>
              <a:ext uri="{FF2B5EF4-FFF2-40B4-BE49-F238E27FC236}">
                <a16:creationId xmlns:a16="http://schemas.microsoft.com/office/drawing/2014/main" id="{5096A209-5090-45EC-902C-EA105D4968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id="{1EBD7844-BA5F-4FCC-9938-D6E158F31925}"/>
              </a:ext>
            </a:extLst>
          </p:cNvPr>
          <p:cNvSpPr txBox="1"/>
          <p:nvPr/>
        </p:nvSpPr>
        <p:spPr>
          <a:xfrm>
            <a:off x="10011190" y="2904135"/>
            <a:ext cx="2171054" cy="677108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</a:t>
            </a:r>
            <a:r>
              <a:rPr lang="en-US" sz="2000" b="1" dirty="0">
                <a:solidFill>
                  <a:srgbClr val="584C7D"/>
                </a:solidFill>
                <a:latin typeface="TH SarabunPSK" pitchFamily="34" charset="-34"/>
                <a:cs typeface="TH SarabunPSK" pitchFamily="34" charset="-34"/>
              </a:rPr>
              <a:t>6927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E98C957B-F2B8-4752-8586-67ED552E9252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57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81113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5660373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174769" y="1227965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-824837" y="1373025"/>
            <a:ext cx="6920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ฝ่ายการตลาดและการขาย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21" y="1248393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9D35547-C27A-4521-A9F2-A51F840C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60700DD1-7AF7-402C-BBE1-B54F86C3F9E4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1332287-10D2-4890-BC05-D9BAF9FC2E5F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06C29693-EF48-4160-8586-62EE089ADF9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A3F274F2-E063-4553-9A56-A6C36D05E3E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4D78F7-F033-404C-924F-25B6AB37D591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83.33%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6B470604-DDB8-4322-ADFF-3C24AD66F6AD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16.67%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:a16="http://schemas.microsoft.com/office/drawing/2014/main" id="{06707B5F-A934-4B47-A922-06C7DD9706BA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2DDD4AF9-2990-4BAB-937C-77189F82FA8D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0F8EA578-D327-41A5-A8C7-2C60B05817E1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04AF038A-44CE-45B2-BCAD-098382ADEB9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0" name="สี่เหลี่ยมผืนผ้า: มุมมน 29">
            <a:extLst>
              <a:ext uri="{FF2B5EF4-FFF2-40B4-BE49-F238E27FC236}">
                <a16:creationId xmlns:a16="http://schemas.microsoft.com/office/drawing/2014/main" id="{A745412E-E37E-42B6-BDA4-229A29F41405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DC5DDE5-0AE4-4417-A624-00E3DDBDC8CD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AAFF8E5A-99E7-40EE-93C3-FC391BA5A0F2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419D726D-5F7B-4DFC-8CBD-605A342E76B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34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18AF68BF-232A-437F-9A32-DE48F6A6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F6BBA6B8-32CB-4E19-B552-7B0111A3AF51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C6EA6A10-8F69-4597-87B5-A81D64FC6E26}"/>
              </a:ext>
            </a:extLst>
          </p:cNvPr>
          <p:cNvGrpSpPr/>
          <p:nvPr/>
        </p:nvGrpSpPr>
        <p:grpSpPr>
          <a:xfrm>
            <a:off x="7695952" y="1973234"/>
            <a:ext cx="2713379" cy="410711"/>
            <a:chOff x="852256" y="4367503"/>
            <a:chExt cx="1510009" cy="410711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AC43EF11-4F13-4BDE-90D8-B5EB3D383CB8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1907AD93-1318-4F7F-AB11-AC8E3565C1A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จำนวนครั้งที่ใช้บริการ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BDF22EA6-7A2B-4811-A8BD-F5C8DFE2BB2B}"/>
              </a:ext>
            </a:extLst>
          </p:cNvPr>
          <p:cNvSpPr/>
          <p:nvPr/>
        </p:nvSpPr>
        <p:spPr>
          <a:xfrm>
            <a:off x="1424467" y="4454151"/>
            <a:ext cx="4154442" cy="2286281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2D9FC766-9BA5-4521-8B8B-6BB823A72A96}"/>
              </a:ext>
            </a:extLst>
          </p:cNvPr>
          <p:cNvGrpSpPr/>
          <p:nvPr/>
        </p:nvGrpSpPr>
        <p:grpSpPr>
          <a:xfrm>
            <a:off x="1406711" y="4293683"/>
            <a:ext cx="271337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E460F82D-A16F-4FD3-903C-455FE1BD9AC2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4115A8CF-02A4-4369-8A6C-3B3A43E5CFAB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373716B2-5B44-4018-8DA5-FDA24A567ABC}"/>
              </a:ext>
            </a:extLst>
          </p:cNvPr>
          <p:cNvSpPr txBox="1"/>
          <p:nvPr/>
        </p:nvSpPr>
        <p:spPr>
          <a:xfrm>
            <a:off x="6207567" y="2216376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91.67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DA3CB0F8-94F7-4AA5-99FA-8B5042E35DBA}"/>
              </a:ext>
            </a:extLst>
          </p:cNvPr>
          <p:cNvSpPr txBox="1"/>
          <p:nvPr/>
        </p:nvSpPr>
        <p:spPr>
          <a:xfrm>
            <a:off x="5406823" y="337642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66.67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5D4EE47-393B-4512-BEF9-BE6333248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385" y="2330278"/>
            <a:ext cx="2460255" cy="164906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9051EF2-DE9B-4B42-8FFF-FE6B2D084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447" y="2444921"/>
            <a:ext cx="3691929" cy="147157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D686062-587B-4B21-B193-2D8F71BC83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99"/>
          <a:stretch/>
        </p:blipFill>
        <p:spPr>
          <a:xfrm>
            <a:off x="1649963" y="4758744"/>
            <a:ext cx="3866308" cy="184555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3BBFC3D-940D-4856-92F8-B1A26C49C8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9594" y="4677938"/>
            <a:ext cx="2950720" cy="2085013"/>
          </a:xfrm>
          <a:prstGeom prst="rect">
            <a:avLst/>
          </a:prstGeom>
        </p:spPr>
      </p:pic>
      <p:sp>
        <p:nvSpPr>
          <p:cNvPr id="51" name="สี่เหลี่ยมผืนผ้า: มุมมน 50">
            <a:extLst>
              <a:ext uri="{FF2B5EF4-FFF2-40B4-BE49-F238E27FC236}">
                <a16:creationId xmlns:a16="http://schemas.microsoft.com/office/drawing/2014/main" id="{7E3BFBCC-E87A-47F0-93D7-21DB0553365B}"/>
              </a:ext>
            </a:extLst>
          </p:cNvPr>
          <p:cNvSpPr/>
          <p:nvPr/>
        </p:nvSpPr>
        <p:spPr>
          <a:xfrm>
            <a:off x="5913262" y="4476670"/>
            <a:ext cx="4154442" cy="2286281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8" name="กลุ่ม 57">
            <a:extLst>
              <a:ext uri="{FF2B5EF4-FFF2-40B4-BE49-F238E27FC236}">
                <a16:creationId xmlns:a16="http://schemas.microsoft.com/office/drawing/2014/main" id="{944EF229-71A6-47BC-84B8-CEE41BD66663}"/>
              </a:ext>
            </a:extLst>
          </p:cNvPr>
          <p:cNvGrpSpPr/>
          <p:nvPr/>
        </p:nvGrpSpPr>
        <p:grpSpPr>
          <a:xfrm>
            <a:off x="5895506" y="4316202"/>
            <a:ext cx="2523478" cy="410711"/>
            <a:chOff x="852256" y="4367503"/>
            <a:chExt cx="1404328" cy="410711"/>
          </a:xfrm>
        </p:grpSpPr>
        <p:sp>
          <p:nvSpPr>
            <p:cNvPr id="59" name="สี่เหลี่ยมผืนผ้า: มุมมน 58">
              <a:extLst>
                <a:ext uri="{FF2B5EF4-FFF2-40B4-BE49-F238E27FC236}">
                  <a16:creationId xmlns:a16="http://schemas.microsoft.com/office/drawing/2014/main" id="{BC90E6DC-B65F-4E1B-AD3F-7980744A03BA}"/>
                </a:ext>
              </a:extLst>
            </p:cNvPr>
            <p:cNvSpPr/>
            <p:nvPr/>
          </p:nvSpPr>
          <p:spPr>
            <a:xfrm>
              <a:off x="852256" y="4367503"/>
              <a:ext cx="1026065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กล่องข้อความ 59">
              <a:extLst>
                <a:ext uri="{FF2B5EF4-FFF2-40B4-BE49-F238E27FC236}">
                  <a16:creationId xmlns:a16="http://schemas.microsoft.com/office/drawing/2014/main" id="{F3E1B7F8-C55C-4272-A7E2-BFB41980245E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341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สถานที่ที่เลือกใช้บริการ </a:t>
              </a:r>
            </a:p>
          </p:txBody>
        </p:sp>
      </p:grpSp>
      <p:pic>
        <p:nvPicPr>
          <p:cNvPr id="61" name="Picture 16" descr="TRISCORP">
            <a:extLst>
              <a:ext uri="{FF2B5EF4-FFF2-40B4-BE49-F238E27FC236}">
                <a16:creationId xmlns:a16="http://schemas.microsoft.com/office/drawing/2014/main" id="{4D5BF642-7411-41A4-81CD-EF94ACA96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รูปภาพ 26">
            <a:extLst>
              <a:ext uri="{FF2B5EF4-FFF2-40B4-BE49-F238E27FC236}">
                <a16:creationId xmlns:a16="http://schemas.microsoft.com/office/drawing/2014/main" id="{B4F3FF1B-B82F-4521-A63C-5365941BA7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pic>
        <p:nvPicPr>
          <p:cNvPr id="63" name="Picture 12" descr="à¸¥à¸¹à¸à¸à¹à¸², à¸à¸£à¸´à¸à¸²à¸£, à¸à¸¹à¹à¸«à¸à¸´à¸ à¹à¸­à¸à¸­à¸">
            <a:extLst>
              <a:ext uri="{FF2B5EF4-FFF2-40B4-BE49-F238E27FC236}">
                <a16:creationId xmlns:a16="http://schemas.microsoft.com/office/drawing/2014/main" id="{95637704-6222-4FCD-A8B8-C0E130BD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059" y="5154379"/>
            <a:ext cx="1507103" cy="14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58DD02EA-AFFF-4896-A250-B014798ACF73}"/>
              </a:ext>
            </a:extLst>
          </p:cNvPr>
          <p:cNvGrpSpPr/>
          <p:nvPr/>
        </p:nvGrpSpPr>
        <p:grpSpPr>
          <a:xfrm>
            <a:off x="10027803" y="4997214"/>
            <a:ext cx="866760" cy="506488"/>
            <a:chOff x="6444453" y="5412502"/>
            <a:chExt cx="2340859" cy="116290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502764C-7A2E-4305-AF23-734BF9AEBE49}"/>
                </a:ext>
              </a:extLst>
            </p:cNvPr>
            <p:cNvGrpSpPr/>
            <p:nvPr/>
          </p:nvGrpSpPr>
          <p:grpSpPr>
            <a:xfrm>
              <a:off x="6753024" y="5637473"/>
              <a:ext cx="1281153" cy="937938"/>
              <a:chOff x="5973168" y="5284365"/>
              <a:chExt cx="2046169" cy="1267901"/>
            </a:xfrm>
          </p:grpSpPr>
          <p:pic>
            <p:nvPicPr>
              <p:cNvPr id="69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4C2D21AA-F05B-4413-ADE0-BED8874106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168" y="5333066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6" descr="à¸¥à¸¹à¸à¸à¹à¸² à¹à¸­à¸à¸­à¸">
                <a:extLst>
                  <a:ext uri="{FF2B5EF4-FFF2-40B4-BE49-F238E27FC236}">
                    <a16:creationId xmlns:a16="http://schemas.microsoft.com/office/drawing/2014/main" id="{AA8DB542-0951-465A-AC8A-D78A9B8D22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0137" y="5284365"/>
                <a:ext cx="12192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7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3C6A5CDE-CC5F-4BBA-8FE6-981AC8B41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933" y="5412502"/>
              <a:ext cx="817379" cy="81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0" descr="à¹à¸à¹, à¸¥à¸¹à¸à¸à¹à¸² à¹à¸­à¸à¸­à¸">
              <a:extLst>
                <a:ext uri="{FF2B5EF4-FFF2-40B4-BE49-F238E27FC236}">
                  <a16:creationId xmlns:a16="http://schemas.microsoft.com/office/drawing/2014/main" id="{B1DB33AF-160D-477C-9DCE-B080C047C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453" y="5903275"/>
              <a:ext cx="653213" cy="65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Picture 11" descr="C:\Users\paweenooch\Desktop\firecircle-icon-pr-media-relations-white.png">
            <a:extLst>
              <a:ext uri="{FF2B5EF4-FFF2-40B4-BE49-F238E27FC236}">
                <a16:creationId xmlns:a16="http://schemas.microsoft.com/office/drawing/2014/main" id="{2AFFE001-EAFE-49EE-823C-D013FFC4B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48" y="5054703"/>
            <a:ext cx="1541046" cy="1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Slide Number Placeholder 17">
            <a:extLst>
              <a:ext uri="{FF2B5EF4-FFF2-40B4-BE49-F238E27FC236}">
                <a16:creationId xmlns:a16="http://schemas.microsoft.com/office/drawing/2014/main" id="{BDF80EB8-1CE4-4060-8F27-32EC945F6210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58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4244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4008792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2" y="1867936"/>
            <a:ext cx="4879709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ภาพรวมผลการสำรวจความพึงพอใจของฝ่ายการตลาดและการขาย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3733431" y="1201138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61" y="1240632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6343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298556" y="1361272"/>
            <a:ext cx="2651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ฝ่ายการตลาดและการขาย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53F3F7A-A328-4CCA-B947-F23268B99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4" y="2378602"/>
            <a:ext cx="6202943" cy="2556572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68D7395-204B-4F01-B203-5F168031B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852" y="2378316"/>
            <a:ext cx="4858933" cy="3475021"/>
          </a:xfrm>
          <a:prstGeom prst="rect">
            <a:avLst/>
          </a:prstGeom>
        </p:spPr>
      </p:pic>
      <p:sp>
        <p:nvSpPr>
          <p:cNvPr id="27" name="Rounded Rectangle 6">
            <a:extLst>
              <a:ext uri="{FF2B5EF4-FFF2-40B4-BE49-F238E27FC236}">
                <a16:creationId xmlns:a16="http://schemas.microsoft.com/office/drawing/2014/main" id="{7DE26B83-BD6B-4C46-833E-4506DACAD303}"/>
              </a:ext>
            </a:extLst>
          </p:cNvPr>
          <p:cNvSpPr/>
          <p:nvPr/>
        </p:nvSpPr>
        <p:spPr bwMode="auto">
          <a:xfrm>
            <a:off x="251398" y="5438496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EA7735D4-E2AB-4E71-ADE2-E2FCD35204BA}"/>
              </a:ext>
            </a:extLst>
          </p:cNvPr>
          <p:cNvSpPr txBox="1"/>
          <p:nvPr/>
        </p:nvSpPr>
        <p:spPr>
          <a:xfrm>
            <a:off x="5731943" y="1470387"/>
            <a:ext cx="5374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Lab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ไม่รับเครดิต</a:t>
            </a:r>
          </a:p>
        </p:txBody>
      </p:sp>
      <p:pic>
        <p:nvPicPr>
          <p:cNvPr id="25" name="Picture 16" descr="TRISCORP">
            <a:extLst>
              <a:ext uri="{FF2B5EF4-FFF2-40B4-BE49-F238E27FC236}">
                <a16:creationId xmlns:a16="http://schemas.microsoft.com/office/drawing/2014/main" id="{C81024E1-ECFD-4367-A2C5-69E17676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ECFCEFBC-E1E0-41B4-A9FD-F04D5A40E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9" name="Slide Number Placeholder 17">
            <a:extLst>
              <a:ext uri="{FF2B5EF4-FFF2-40B4-BE49-F238E27FC236}">
                <a16:creationId xmlns:a16="http://schemas.microsoft.com/office/drawing/2014/main" id="{C8778E82-3A4A-4D8F-9DCE-7C4D326739ED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59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544D1AD2-75F8-46D2-AF70-D2F53A0F1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088" y="3429000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8A57ED5-16BA-4CCC-8F1C-6FA842E4DE10}"/>
              </a:ext>
            </a:extLst>
          </p:cNvPr>
          <p:cNvSpPr txBox="1"/>
          <p:nvPr/>
        </p:nvSpPr>
        <p:spPr>
          <a:xfrm>
            <a:off x="1567231" y="5049392"/>
            <a:ext cx="54963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thaiDist">
              <a:buFont typeface="Wingdings" panose="05000000000000000000" pitchFamily="2" charset="2"/>
              <a:buChar char="§"/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ด้านกระบวนการ ขั้นตอนการให้บริการ</a:t>
            </a:r>
          </a:p>
          <a:p>
            <a:pPr marL="173038" indent="-173038" algn="thaiDist">
              <a:buFontTx/>
              <a:buChar char="-"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ควรเพิ่มความรวดเร็วในการให้บริการ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ในช่วงสถานการณ์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COVID-19</a:t>
            </a:r>
            <a:endParaRPr lang="th-TH" dirty="0">
              <a:solidFill>
                <a:prstClr val="black"/>
              </a:solidFill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  <a:p>
            <a:pPr marL="173038" indent="-173038" algn="thaiDist">
              <a:buFont typeface="Wingdings" panose="05000000000000000000" pitchFamily="2" charset="2"/>
              <a:buChar char="§"/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ด้านอื่นๆ</a:t>
            </a:r>
          </a:p>
          <a:p>
            <a:pPr algn="thaiDist"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 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อัพเดทข้อมูลในเว็บไซต์ให้เป็นปัจจุบันอยู่เสมอ</a:t>
            </a:r>
          </a:p>
          <a:p>
            <a:pPr algn="thaiDist">
              <a:defRPr/>
            </a:pP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ในการชำระเงินควรมีระบบวางบิลแบบ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Credit term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algn="thaiDist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lang="th-TH" sz="1200" dirty="0">
              <a:solidFill>
                <a:prstClr val="black"/>
              </a:solidFill>
              <a:latin typeface="Mitr" panose="00000500000000000000" pitchFamily="2" charset="-34"/>
              <a:ea typeface="Arial Unicode MS"/>
              <a:cs typeface="Mitr" panose="00000500000000000000" pitchFamily="2" charset="-34"/>
            </a:endParaRPr>
          </a:p>
          <a:p>
            <a:pPr>
              <a:defRPr/>
            </a:pPr>
            <a:endParaRPr lang="th-TH" sz="1200" dirty="0">
              <a:solidFill>
                <a:prstClr val="black"/>
              </a:solidFill>
              <a:latin typeface="Mitr" panose="00000500000000000000" pitchFamily="2" charset="-34"/>
              <a:ea typeface="Arial Unicode MS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627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5C1B32-BBA4-4374-B314-D4B5B1B67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06" y="2000952"/>
            <a:ext cx="5125033" cy="5117051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005FD82-A33D-45B8-BB19-D26D00BFC907}"/>
              </a:ext>
            </a:extLst>
          </p:cNvPr>
          <p:cNvSpPr/>
          <p:nvPr/>
        </p:nvSpPr>
        <p:spPr bwMode="auto">
          <a:xfrm>
            <a:off x="1556709" y="1496292"/>
            <a:ext cx="4246800" cy="742521"/>
          </a:xfrm>
          <a:prstGeom prst="roundRect">
            <a:avLst/>
          </a:prstGeom>
          <a:solidFill>
            <a:srgbClr val="2D92B3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กรอบแนวคิดในการสำรวจความพึงพอใจ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เชื่อมโยงกับกรอบแนวคิดของ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SERVQUAL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Parasuman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Zeithaml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 &amp; Berry , 1990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tr" panose="00000500000000000000" pitchFamily="2" charset="-34"/>
              <a:ea typeface="Arial Unicode MS"/>
              <a:cs typeface="Mitr" panose="00000500000000000000" pitchFamily="2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tr" panose="00000500000000000000" pitchFamily="2" charset="-34"/>
              <a:ea typeface="Arial Unicode MS"/>
              <a:cs typeface="Mitr" panose="00000500000000000000" pitchFamily="2" charset="-34"/>
            </a:endParaRP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5A54D8FA-0D94-43EE-B068-4340262D96BC}"/>
              </a:ext>
            </a:extLst>
          </p:cNvPr>
          <p:cNvSpPr/>
          <p:nvPr/>
        </p:nvSpPr>
        <p:spPr bwMode="auto">
          <a:xfrm>
            <a:off x="7070714" y="1479482"/>
            <a:ext cx="4246800" cy="742521"/>
          </a:xfrm>
          <a:prstGeom prst="roundRect">
            <a:avLst/>
          </a:prstGeom>
          <a:solidFill>
            <a:srgbClr val="4562B7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475DB9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ประเด็นคำถามแบบสำรวจความพึงพอใจ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3594B65-4276-4FC8-ACAB-02ABEE99F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222985"/>
              </p:ext>
            </p:extLst>
          </p:nvPr>
        </p:nvGraphicFramePr>
        <p:xfrm>
          <a:off x="5859431" y="2474916"/>
          <a:ext cx="3084148" cy="3999530"/>
        </p:xfrm>
        <a:graphic>
          <a:graphicData uri="http://schemas.openxmlformats.org/drawingml/2006/table">
            <a:tbl>
              <a:tblPr firstRow="1" bandRow="1"/>
              <a:tblGrid>
                <a:gridCol w="3084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r>
                        <a:rPr lang="th-TH" sz="1400" b="1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ตอนที่ </a:t>
                      </a:r>
                      <a:r>
                        <a:rPr lang="en-GB" sz="1400" b="1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1 </a:t>
                      </a:r>
                      <a:r>
                        <a:rPr lang="th-TH" sz="1400" b="1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ข้อมูลทั่วไปของผู้ตอบแบบสอบถาม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D3DC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4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เพศ, อายุ, ประเภทหน่วยงาน,</a:t>
                      </a:r>
                      <a:r>
                        <a:rPr lang="th-TH" sz="1600" b="0" baseline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 การติดต่อขอใช้บริการ</a:t>
                      </a:r>
                      <a:r>
                        <a:rPr lang="en-US" sz="1600" b="0" baseline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 </a:t>
                      </a:r>
                      <a:r>
                        <a:rPr lang="th-TH" sz="1600" b="0" baseline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ฯลฯ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8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ตอนที่ 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2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ความคาดหวังและความพึงพอใจต่อการใช้บริการ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D3DC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ด้านกระบวนการ</a:t>
                      </a:r>
                      <a:r>
                        <a:rPr lang="en-GB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/</a:t>
                      </a: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ขั้นตอนการให้บริการ 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ด้านเจ้าหน้าที่ผู้ให้บริการ 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ด้านสิ่งอำนวยความสะดวก 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ด้านคุณภาพการให้บริการ 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ความพึงพอใจในภาพรวม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3338F4FF-DE20-434B-8DCE-5D77B65DE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31277"/>
              </p:ext>
            </p:extLst>
          </p:nvPr>
        </p:nvGraphicFramePr>
        <p:xfrm>
          <a:off x="9052491" y="4114875"/>
          <a:ext cx="2682309" cy="2139561"/>
        </p:xfrm>
        <a:graphic>
          <a:graphicData uri="http://schemas.openxmlformats.org/drawingml/2006/table">
            <a:tbl>
              <a:tblPr firstRow="1" bandRow="1"/>
              <a:tblGrid>
                <a:gridCol w="2682309">
                  <a:extLst>
                    <a:ext uri="{9D8B030D-6E8A-4147-A177-3AD203B41FA5}">
                      <a16:colId xmlns:a16="http://schemas.microsoft.com/office/drawing/2014/main" val="534456122"/>
                    </a:ext>
                  </a:extLst>
                </a:gridCol>
              </a:tblGrid>
              <a:tr h="347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ตอนที่ 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3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ความไม่พึงพอใจต่อการใช้บริการ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D3DC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352754"/>
                  </a:ext>
                </a:extLst>
              </a:tr>
              <a:tr h="347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ด้านกระบวนการ</a:t>
                      </a:r>
                      <a:r>
                        <a:rPr lang="en-GB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/</a:t>
                      </a: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ขั้นตอนการให้บริการ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147318"/>
                  </a:ext>
                </a:extLst>
              </a:tr>
              <a:tr h="347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ด้านเจ้าหน้าที่ผู้ให้บริการ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178074"/>
                  </a:ext>
                </a:extLst>
              </a:tr>
              <a:tr h="347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ด้านสิ่งอำนวยความสะดวก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867569"/>
                  </a:ext>
                </a:extLst>
              </a:tr>
              <a:tr h="347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b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ด้านคุณภาพการให้บริการ</a:t>
                      </a:r>
                      <a:endParaRPr lang="en-US" sz="1600" b="0" dirty="0">
                        <a:latin typeface="Mitr" panose="00000500000000000000" pitchFamily="2" charset="-34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B0E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743384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C5E42C45-779C-4A3E-A543-0D4D13052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491" y="2340686"/>
            <a:ext cx="2466019" cy="1693067"/>
          </a:xfrm>
          <a:prstGeom prst="rect">
            <a:avLst/>
          </a:prstGeom>
        </p:spPr>
      </p:pic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3B12017A-5CF8-4273-88ED-80C6EEB2BB4D}"/>
              </a:ext>
            </a:extLst>
          </p:cNvPr>
          <p:cNvSpPr/>
          <p:nvPr/>
        </p:nvSpPr>
        <p:spPr>
          <a:xfrm>
            <a:off x="5955120" y="1596644"/>
            <a:ext cx="484632" cy="484632"/>
          </a:xfrm>
          <a:prstGeom prst="chevron">
            <a:avLst/>
          </a:prstGeom>
          <a:solidFill>
            <a:srgbClr val="3C7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25AF39B4-B46B-4DB6-9E12-2E78DAE898FA}"/>
              </a:ext>
            </a:extLst>
          </p:cNvPr>
          <p:cNvSpPr/>
          <p:nvPr/>
        </p:nvSpPr>
        <p:spPr>
          <a:xfrm>
            <a:off x="6367532" y="1596644"/>
            <a:ext cx="484632" cy="484632"/>
          </a:xfrm>
          <a:prstGeom prst="chevron">
            <a:avLst/>
          </a:prstGeom>
          <a:solidFill>
            <a:srgbClr val="425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Chevron 17">
            <a:extLst>
              <a:ext uri="{FF2B5EF4-FFF2-40B4-BE49-F238E27FC236}">
                <a16:creationId xmlns:a16="http://schemas.microsoft.com/office/drawing/2014/main" id="{5B558A55-DC5D-49F0-A4D0-F49F33EB583B}"/>
              </a:ext>
            </a:extLst>
          </p:cNvPr>
          <p:cNvSpPr/>
          <p:nvPr/>
        </p:nvSpPr>
        <p:spPr>
          <a:xfrm>
            <a:off x="7221321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2" name="Arrow: Pentagon 1">
            <a:extLst>
              <a:ext uri="{FF2B5EF4-FFF2-40B4-BE49-F238E27FC236}">
                <a16:creationId xmlns:a16="http://schemas.microsoft.com/office/drawing/2014/main" id="{2B393331-5D4A-4961-AB58-3DE7220FAF94}"/>
              </a:ext>
            </a:extLst>
          </p:cNvPr>
          <p:cNvSpPr/>
          <p:nvPr/>
        </p:nvSpPr>
        <p:spPr>
          <a:xfrm>
            <a:off x="1" y="387099"/>
            <a:ext cx="6972299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Arrow: Chevron 18">
            <a:extLst>
              <a:ext uri="{FF2B5EF4-FFF2-40B4-BE49-F238E27FC236}">
                <a16:creationId xmlns:a16="http://schemas.microsoft.com/office/drawing/2014/main" id="{B251CA05-7D56-47E6-9756-C119C1558F2E}"/>
              </a:ext>
            </a:extLst>
          </p:cNvPr>
          <p:cNvSpPr/>
          <p:nvPr/>
        </p:nvSpPr>
        <p:spPr>
          <a:xfrm>
            <a:off x="7550814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4" name="Arrow: Chevron 19">
            <a:extLst>
              <a:ext uri="{FF2B5EF4-FFF2-40B4-BE49-F238E27FC236}">
                <a16:creationId xmlns:a16="http://schemas.microsoft.com/office/drawing/2014/main" id="{7D930977-3753-49D3-962C-D68A88D8CA65}"/>
              </a:ext>
            </a:extLst>
          </p:cNvPr>
          <p:cNvSpPr/>
          <p:nvPr/>
        </p:nvSpPr>
        <p:spPr>
          <a:xfrm>
            <a:off x="6730856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62146" y="164647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h-TH" altLang="ko-KR" sz="36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วิธีการดำเนินการวิจัย </a:t>
            </a:r>
            <a:r>
              <a:rPr lang="th-TH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(</a:t>
            </a:r>
            <a:r>
              <a:rPr lang="en-US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Methodology)</a:t>
            </a:r>
          </a:p>
        </p:txBody>
      </p:sp>
      <p:pic>
        <p:nvPicPr>
          <p:cNvPr id="38" name="Picture 16" descr="TRISCORP">
            <a:extLst>
              <a:ext uri="{FF2B5EF4-FFF2-40B4-BE49-F238E27FC236}">
                <a16:creationId xmlns:a16="http://schemas.microsoft.com/office/drawing/2014/main" id="{64709713-CB84-41DA-A21D-B3BF23EB7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18E25205-2294-4DE5-9C95-20773416E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36" name="Slide Number Placeholder 17">
            <a:extLst>
              <a:ext uri="{FF2B5EF4-FFF2-40B4-BE49-F238E27FC236}">
                <a16:creationId xmlns:a16="http://schemas.microsoft.com/office/drawing/2014/main" id="{9DE5E02B-351F-4465-A04D-9F2030FE98B5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6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5004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22" name="สี่เหลี่ยมด้านขนาน 21">
            <a:extLst>
              <a:ext uri="{FF2B5EF4-FFF2-40B4-BE49-F238E27FC236}">
                <a16:creationId xmlns:a16="http://schemas.microsoft.com/office/drawing/2014/main" id="{66D2FEA0-DEE5-4D12-8B9D-52720935E933}"/>
              </a:ext>
            </a:extLst>
          </p:cNvPr>
          <p:cNvSpPr/>
          <p:nvPr/>
        </p:nvSpPr>
        <p:spPr>
          <a:xfrm>
            <a:off x="110301" y="1315776"/>
            <a:ext cx="5455809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แผนผังลำดับงาน: ตัวเชื่อมต่อ 24">
            <a:extLst>
              <a:ext uri="{FF2B5EF4-FFF2-40B4-BE49-F238E27FC236}">
                <a16:creationId xmlns:a16="http://schemas.microsoft.com/office/drawing/2014/main" id="{376894BB-EEBD-454B-AB0C-706ECB381583}"/>
              </a:ext>
            </a:extLst>
          </p:cNvPr>
          <p:cNvSpPr>
            <a:spLocks noChangeAspect="1"/>
          </p:cNvSpPr>
          <p:nvPr/>
        </p:nvSpPr>
        <p:spPr>
          <a:xfrm>
            <a:off x="5172154" y="1280816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ED499E18-E961-4DEB-AF41-B6B257AD31DD}"/>
              </a:ext>
            </a:extLst>
          </p:cNvPr>
          <p:cNvSpPr/>
          <p:nvPr/>
        </p:nvSpPr>
        <p:spPr>
          <a:xfrm>
            <a:off x="593731" y="1413491"/>
            <a:ext cx="4225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ข้อมูลทั่วไปผู้ตอบแบบสอบถาม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ฝ่ายบริการวิชาการ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7CB3CF9A-7172-420A-9F16-F987D68A6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00" y="1303049"/>
            <a:ext cx="677637" cy="677637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C76DA58E-D5A8-49D1-B525-0C5CB6A75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556" r="94409">
                        <a14:foregroundMark x1="31789" y1="20288" x2="36422" y2="28754"/>
                        <a14:foregroundMark x1="62939" y1="60703" x2="65016" y2="74601"/>
                        <a14:foregroundMark x1="24281" y1="22045" x2="25080" y2="35623"/>
                        <a14:foregroundMark x1="18371" y1="28275" x2="29872" y2="30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624" y="1964816"/>
            <a:ext cx="1871359" cy="1871359"/>
          </a:xfrm>
          <a:prstGeom prst="rect">
            <a:avLst/>
          </a:prstGeom>
        </p:spPr>
      </p:pic>
      <p:sp>
        <p:nvSpPr>
          <p:cNvPr id="29" name="สี่เหลี่ยมผืนผ้า: มุมมน 28">
            <a:extLst>
              <a:ext uri="{FF2B5EF4-FFF2-40B4-BE49-F238E27FC236}">
                <a16:creationId xmlns:a16="http://schemas.microsoft.com/office/drawing/2014/main" id="{1737007D-E671-40DB-9D0D-0DE0CEDD1340}"/>
              </a:ext>
            </a:extLst>
          </p:cNvPr>
          <p:cNvSpPr/>
          <p:nvPr/>
        </p:nvSpPr>
        <p:spPr>
          <a:xfrm>
            <a:off x="357991" y="2126741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860EE841-2C5A-4429-877A-69446E2705FE}"/>
              </a:ext>
            </a:extLst>
          </p:cNvPr>
          <p:cNvGrpSpPr/>
          <p:nvPr/>
        </p:nvGrpSpPr>
        <p:grpSpPr>
          <a:xfrm>
            <a:off x="338903" y="1966272"/>
            <a:ext cx="514906" cy="408683"/>
            <a:chOff x="852256" y="4367503"/>
            <a:chExt cx="514906" cy="408683"/>
          </a:xfrm>
        </p:grpSpPr>
        <p:sp>
          <p:nvSpPr>
            <p:cNvPr id="31" name="สี่เหลี่ยมผืนผ้า: มุมมน 30">
              <a:extLst>
                <a:ext uri="{FF2B5EF4-FFF2-40B4-BE49-F238E27FC236}">
                  <a16:creationId xmlns:a16="http://schemas.microsoft.com/office/drawing/2014/main" id="{63FB9723-C654-4745-82EB-40BB4F66BBCB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E14F7D37-4A62-4B19-A304-07822D67A27C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เพศ</a:t>
              </a:r>
            </a:p>
          </p:txBody>
        </p:sp>
      </p:grp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DF2E8CF7-1B53-4A2B-906B-5C3CC015CC3F}"/>
              </a:ext>
            </a:extLst>
          </p:cNvPr>
          <p:cNvSpPr txBox="1"/>
          <p:nvPr/>
        </p:nvSpPr>
        <p:spPr>
          <a:xfrm flipH="1">
            <a:off x="453294" y="3159934"/>
            <a:ext cx="10665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หญิง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73.17%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062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(30)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E8214169-C79E-46E0-A0BD-4D3B7803FEA0}"/>
              </a:ext>
            </a:extLst>
          </p:cNvPr>
          <p:cNvSpPr txBox="1"/>
          <p:nvPr/>
        </p:nvSpPr>
        <p:spPr>
          <a:xfrm flipH="1">
            <a:off x="1235602" y="2142907"/>
            <a:ext cx="1197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ชาย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06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4B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26.83%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4B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(11)</a:t>
            </a:r>
          </a:p>
        </p:txBody>
      </p:sp>
      <p:sp>
        <p:nvSpPr>
          <p:cNvPr id="35" name="สี่เหลี่ยมผืนผ้า: มุมมน 34">
            <a:extLst>
              <a:ext uri="{FF2B5EF4-FFF2-40B4-BE49-F238E27FC236}">
                <a16:creationId xmlns:a16="http://schemas.microsoft.com/office/drawing/2014/main" id="{6AE4F4C1-5D29-46AB-A952-C3ACE786FF9B}"/>
              </a:ext>
            </a:extLst>
          </p:cNvPr>
          <p:cNvSpPr/>
          <p:nvPr/>
        </p:nvSpPr>
        <p:spPr>
          <a:xfrm>
            <a:off x="2794445" y="213370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F362768A-2332-45AA-BBE3-E42E1254B637}"/>
              </a:ext>
            </a:extLst>
          </p:cNvPr>
          <p:cNvGrpSpPr/>
          <p:nvPr/>
        </p:nvGrpSpPr>
        <p:grpSpPr>
          <a:xfrm>
            <a:off x="2776689" y="1973234"/>
            <a:ext cx="514906" cy="408683"/>
            <a:chOff x="852256" y="4367503"/>
            <a:chExt cx="514906" cy="408683"/>
          </a:xfrm>
        </p:grpSpPr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63900207-959E-465C-984C-32E489D2C16A}"/>
                </a:ext>
              </a:extLst>
            </p:cNvPr>
            <p:cNvSpPr/>
            <p:nvPr/>
          </p:nvSpPr>
          <p:spPr>
            <a:xfrm>
              <a:off x="852256" y="4367503"/>
              <a:ext cx="497150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กล่องข้อความ 37">
              <a:extLst>
                <a:ext uri="{FF2B5EF4-FFF2-40B4-BE49-F238E27FC236}">
                  <a16:creationId xmlns:a16="http://schemas.microsoft.com/office/drawing/2014/main" id="{40EEBBFF-8172-4A9E-8061-2DB89EF65BB4}"/>
                </a:ext>
              </a:extLst>
            </p:cNvPr>
            <p:cNvSpPr txBox="1"/>
            <p:nvPr/>
          </p:nvSpPr>
          <p:spPr>
            <a:xfrm flipH="1">
              <a:off x="871344" y="4406854"/>
              <a:ext cx="495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อายุ</a:t>
              </a:r>
            </a:p>
          </p:txBody>
        </p:sp>
      </p:grpSp>
      <p:sp>
        <p:nvSpPr>
          <p:cNvPr id="39" name="สี่เหลี่ยมผืนผ้า: มุมมน 38">
            <a:extLst>
              <a:ext uri="{FF2B5EF4-FFF2-40B4-BE49-F238E27FC236}">
                <a16:creationId xmlns:a16="http://schemas.microsoft.com/office/drawing/2014/main" id="{5B36208F-2FB7-4FB9-A53F-BDEE8120789C}"/>
              </a:ext>
            </a:extLst>
          </p:cNvPr>
          <p:cNvSpPr/>
          <p:nvPr/>
        </p:nvSpPr>
        <p:spPr>
          <a:xfrm>
            <a:off x="5245085" y="2124713"/>
            <a:ext cx="2311968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88EF9D78-52B2-4403-B763-F7FC6E21D27D}"/>
              </a:ext>
            </a:extLst>
          </p:cNvPr>
          <p:cNvGrpSpPr/>
          <p:nvPr/>
        </p:nvGrpSpPr>
        <p:grpSpPr>
          <a:xfrm>
            <a:off x="5227329" y="1964244"/>
            <a:ext cx="1510009" cy="410711"/>
            <a:chOff x="852256" y="4367503"/>
            <a:chExt cx="1510009" cy="410711"/>
          </a:xfrm>
        </p:grpSpPr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140BC692-FFBE-4BA5-8141-AFD5E32670D8}"/>
                </a:ext>
              </a:extLst>
            </p:cNvPr>
            <p:cNvSpPr/>
            <p:nvPr/>
          </p:nvSpPr>
          <p:spPr>
            <a:xfrm>
              <a:off x="852256" y="4367503"/>
              <a:ext cx="992496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80F0E0B3-DC35-4926-9A16-3252B224F4A6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</a:t>
              </a:r>
            </a:p>
          </p:txBody>
        </p:sp>
      </p:grpSp>
      <p:pic>
        <p:nvPicPr>
          <p:cNvPr id="43" name="Picture 9" descr="à¸­à¸­à¸à¸à¸´à¸¨, à¸à¸¶à¸ à¹à¸­à¸à¸­à¸">
            <a:extLst>
              <a:ext uri="{FF2B5EF4-FFF2-40B4-BE49-F238E27FC236}">
                <a16:creationId xmlns:a16="http://schemas.microsoft.com/office/drawing/2014/main" id="{AAD27FF2-0C8A-4063-B3F9-638042B8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28" y="2436094"/>
            <a:ext cx="887279" cy="9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สี่เหลี่ยมผืนผ้า: มุมมน 43">
            <a:extLst>
              <a:ext uri="{FF2B5EF4-FFF2-40B4-BE49-F238E27FC236}">
                <a16:creationId xmlns:a16="http://schemas.microsoft.com/office/drawing/2014/main" id="{B4B03F34-4FFD-425B-9420-F8EAE1F66A6F}"/>
              </a:ext>
            </a:extLst>
          </p:cNvPr>
          <p:cNvSpPr/>
          <p:nvPr/>
        </p:nvSpPr>
        <p:spPr>
          <a:xfrm>
            <a:off x="7713708" y="2133703"/>
            <a:ext cx="4154442" cy="1928410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6D0E69A9-3517-4867-A498-5B1E5D6A74C7}"/>
              </a:ext>
            </a:extLst>
          </p:cNvPr>
          <p:cNvGrpSpPr/>
          <p:nvPr/>
        </p:nvGrpSpPr>
        <p:grpSpPr>
          <a:xfrm>
            <a:off x="7865651" y="1938565"/>
            <a:ext cx="2679740" cy="408683"/>
            <a:chOff x="852256" y="4367503"/>
            <a:chExt cx="1491289" cy="408683"/>
          </a:xfrm>
        </p:grpSpPr>
        <p:sp>
          <p:nvSpPr>
            <p:cNvPr id="51" name="สี่เหลี่ยมผืนผ้า: มุมมน 50">
              <a:extLst>
                <a:ext uri="{FF2B5EF4-FFF2-40B4-BE49-F238E27FC236}">
                  <a16:creationId xmlns:a16="http://schemas.microsoft.com/office/drawing/2014/main" id="{DB130928-22BE-44D1-80A7-42131F462F16}"/>
                </a:ext>
              </a:extLst>
            </p:cNvPr>
            <p:cNvSpPr/>
            <p:nvPr/>
          </p:nvSpPr>
          <p:spPr>
            <a:xfrm>
              <a:off x="852256" y="4367503"/>
              <a:ext cx="1268611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กล่องข้อความ 51">
              <a:extLst>
                <a:ext uri="{FF2B5EF4-FFF2-40B4-BE49-F238E27FC236}">
                  <a16:creationId xmlns:a16="http://schemas.microsoft.com/office/drawing/2014/main" id="{4B3D653D-9590-4646-961A-009C7C17C191}"/>
                </a:ext>
              </a:extLst>
            </p:cNvPr>
            <p:cNvSpPr txBox="1"/>
            <p:nvPr/>
          </p:nvSpPr>
          <p:spPr>
            <a:xfrm flipH="1">
              <a:off x="896512" y="4406854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ประสบการณ์การเข้าร่วมอบรม</a:t>
              </a:r>
            </a:p>
          </p:txBody>
        </p:sp>
      </p:grpSp>
      <p:sp>
        <p:nvSpPr>
          <p:cNvPr id="55" name="สี่เหลี่ยมผืนผ้า: มุมมน 54">
            <a:extLst>
              <a:ext uri="{FF2B5EF4-FFF2-40B4-BE49-F238E27FC236}">
                <a16:creationId xmlns:a16="http://schemas.microsoft.com/office/drawing/2014/main" id="{BC5CBE63-3707-4C5A-B245-A6009439CADB}"/>
              </a:ext>
            </a:extLst>
          </p:cNvPr>
          <p:cNvSpPr/>
          <p:nvPr/>
        </p:nvSpPr>
        <p:spPr>
          <a:xfrm>
            <a:off x="49679" y="4533423"/>
            <a:ext cx="4154442" cy="2130766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5F2707D-AB46-4724-A397-0CA5F7CC67A1}"/>
              </a:ext>
            </a:extLst>
          </p:cNvPr>
          <p:cNvGrpSpPr/>
          <p:nvPr/>
        </p:nvGrpSpPr>
        <p:grpSpPr>
          <a:xfrm>
            <a:off x="31923" y="4372954"/>
            <a:ext cx="2713379" cy="410711"/>
            <a:chOff x="852256" y="4367503"/>
            <a:chExt cx="1510009" cy="410711"/>
          </a:xfrm>
        </p:grpSpPr>
        <p:sp>
          <p:nvSpPr>
            <p:cNvPr id="60" name="สี่เหลี่ยมผืนผ้า: มุมมน 59">
              <a:extLst>
                <a:ext uri="{FF2B5EF4-FFF2-40B4-BE49-F238E27FC236}">
                  <a16:creationId xmlns:a16="http://schemas.microsoft.com/office/drawing/2014/main" id="{94A0587A-EF7E-42FE-B9BB-F1B62E26AC0C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กล่องข้อความ 60">
              <a:extLst>
                <a:ext uri="{FF2B5EF4-FFF2-40B4-BE49-F238E27FC236}">
                  <a16:creationId xmlns:a16="http://schemas.microsoft.com/office/drawing/2014/main" id="{24BE8FF3-DB6C-4DD7-A5D2-5E9DABC01555}"/>
                </a:ext>
              </a:extLst>
            </p:cNvPr>
            <p:cNvSpPr txBox="1"/>
            <p:nvPr/>
          </p:nvSpPr>
          <p:spPr>
            <a:xfrm flipH="1">
              <a:off x="915232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ช่องทางการรับทราบข้อมูลบริการ</a:t>
              </a:r>
            </a:p>
          </p:txBody>
        </p:sp>
      </p:grpSp>
      <p:pic>
        <p:nvPicPr>
          <p:cNvPr id="62" name="รูปภาพ 61">
            <a:extLst>
              <a:ext uri="{FF2B5EF4-FFF2-40B4-BE49-F238E27FC236}">
                <a16:creationId xmlns:a16="http://schemas.microsoft.com/office/drawing/2014/main" id="{202641B5-0110-43FF-ABE6-ECE969307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209" y="2316663"/>
            <a:ext cx="2680797" cy="1745897"/>
          </a:xfrm>
          <a:prstGeom prst="rect">
            <a:avLst/>
          </a:prstGeom>
        </p:spPr>
      </p:pic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6534F610-5534-423C-9424-631C0F85CB08}"/>
              </a:ext>
            </a:extLst>
          </p:cNvPr>
          <p:cNvSpPr txBox="1"/>
          <p:nvPr/>
        </p:nvSpPr>
        <p:spPr>
          <a:xfrm>
            <a:off x="6207567" y="2216376"/>
            <a:ext cx="1531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ประเภทองค์กร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ส่วนใหญ่เป็น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เอกชน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92.68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E47D06BF-4D86-4E28-86CE-7D3BBE018362}"/>
              </a:ext>
            </a:extLst>
          </p:cNvPr>
          <p:cNvSpPr txBox="1"/>
          <p:nvPr/>
        </p:nvSpPr>
        <p:spPr>
          <a:xfrm>
            <a:off x="5406823" y="3376427"/>
            <a:ext cx="227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ลักษณะองค์กร ส่วนใหญ่เป็น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โรงงานผลิตสินค้า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51.22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5" name="รูปภาพ 64">
            <a:extLst>
              <a:ext uri="{FF2B5EF4-FFF2-40B4-BE49-F238E27FC236}">
                <a16:creationId xmlns:a16="http://schemas.microsoft.com/office/drawing/2014/main" id="{F8509D19-F98F-4498-9E1A-31EC494C56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40" t="4286" r="24692"/>
          <a:stretch/>
        </p:blipFill>
        <p:spPr>
          <a:xfrm>
            <a:off x="8435792" y="2381916"/>
            <a:ext cx="2824391" cy="1628971"/>
          </a:xfrm>
          <a:prstGeom prst="rect">
            <a:avLst/>
          </a:prstGeom>
        </p:spPr>
      </p:pic>
      <p:pic>
        <p:nvPicPr>
          <p:cNvPr id="67" name="รูปภาพ 66">
            <a:extLst>
              <a:ext uri="{FF2B5EF4-FFF2-40B4-BE49-F238E27FC236}">
                <a16:creationId xmlns:a16="http://schemas.microsoft.com/office/drawing/2014/main" id="{6936B0CE-42D8-4F3B-A2A9-5658337489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77" r="4702" b="9656"/>
          <a:stretch/>
        </p:blipFill>
        <p:spPr>
          <a:xfrm>
            <a:off x="216274" y="4781637"/>
            <a:ext cx="3828824" cy="1742337"/>
          </a:xfrm>
          <a:prstGeom prst="rect">
            <a:avLst/>
          </a:prstGeom>
        </p:spPr>
      </p:pic>
      <p:sp>
        <p:nvSpPr>
          <p:cNvPr id="68" name="สี่เหลี่ยมผืนผ้า: มุมมน 67">
            <a:extLst>
              <a:ext uri="{FF2B5EF4-FFF2-40B4-BE49-F238E27FC236}">
                <a16:creationId xmlns:a16="http://schemas.microsoft.com/office/drawing/2014/main" id="{2B983EA9-823B-46FD-BBD6-7A39DFE16994}"/>
              </a:ext>
            </a:extLst>
          </p:cNvPr>
          <p:cNvSpPr/>
          <p:nvPr/>
        </p:nvSpPr>
        <p:spPr>
          <a:xfrm>
            <a:off x="4275309" y="4531723"/>
            <a:ext cx="4154442" cy="2130766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69" name="กลุ่ม 68">
            <a:extLst>
              <a:ext uri="{FF2B5EF4-FFF2-40B4-BE49-F238E27FC236}">
                <a16:creationId xmlns:a16="http://schemas.microsoft.com/office/drawing/2014/main" id="{95954F45-F475-4D26-B98F-7196ACB7F0D4}"/>
              </a:ext>
            </a:extLst>
          </p:cNvPr>
          <p:cNvGrpSpPr/>
          <p:nvPr/>
        </p:nvGrpSpPr>
        <p:grpSpPr>
          <a:xfrm>
            <a:off x="4257553" y="4371254"/>
            <a:ext cx="1838447" cy="410711"/>
            <a:chOff x="852256" y="4367503"/>
            <a:chExt cx="1023105" cy="410711"/>
          </a:xfrm>
        </p:grpSpPr>
        <p:sp>
          <p:nvSpPr>
            <p:cNvPr id="70" name="สี่เหลี่ยมผืนผ้า: มุมมน 69">
              <a:extLst>
                <a:ext uri="{FF2B5EF4-FFF2-40B4-BE49-F238E27FC236}">
                  <a16:creationId xmlns:a16="http://schemas.microsoft.com/office/drawing/2014/main" id="{D875281C-8530-4D88-8084-E1BE8E1413EA}"/>
                </a:ext>
              </a:extLst>
            </p:cNvPr>
            <p:cNvSpPr/>
            <p:nvPr/>
          </p:nvSpPr>
          <p:spPr>
            <a:xfrm>
              <a:off x="852256" y="4367503"/>
              <a:ext cx="1023105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กล่องข้อความ 70">
              <a:extLst>
                <a:ext uri="{FF2B5EF4-FFF2-40B4-BE49-F238E27FC236}">
                  <a16:creationId xmlns:a16="http://schemas.microsoft.com/office/drawing/2014/main" id="{F6F011D0-A46D-4017-85B5-202172BC0670}"/>
                </a:ext>
              </a:extLst>
            </p:cNvPr>
            <p:cNvSpPr txBox="1"/>
            <p:nvPr/>
          </p:nvSpPr>
          <p:spPr>
            <a:xfrm flipH="1">
              <a:off x="915232" y="4408882"/>
              <a:ext cx="960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หลักสูตรที่เข้าร่วมอบรม</a:t>
              </a:r>
            </a:p>
          </p:txBody>
        </p:sp>
      </p:grpSp>
      <p:pic>
        <p:nvPicPr>
          <p:cNvPr id="72" name="รูปภาพ 71">
            <a:extLst>
              <a:ext uri="{FF2B5EF4-FFF2-40B4-BE49-F238E27FC236}">
                <a16:creationId xmlns:a16="http://schemas.microsoft.com/office/drawing/2014/main" id="{464BC5DC-6E24-4264-92FB-F9637E379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16" r="4226"/>
          <a:stretch/>
        </p:blipFill>
        <p:spPr>
          <a:xfrm>
            <a:off x="4383779" y="4801726"/>
            <a:ext cx="3901659" cy="1721428"/>
          </a:xfrm>
          <a:prstGeom prst="rect">
            <a:avLst/>
          </a:prstGeom>
        </p:spPr>
      </p:pic>
      <p:sp>
        <p:nvSpPr>
          <p:cNvPr id="73" name="สี่เหลี่ยมผืนผ้า: มุมมน 72">
            <a:extLst>
              <a:ext uri="{FF2B5EF4-FFF2-40B4-BE49-F238E27FC236}">
                <a16:creationId xmlns:a16="http://schemas.microsoft.com/office/drawing/2014/main" id="{E264F538-1004-4B3B-8BA9-A46DC2FD917A}"/>
              </a:ext>
            </a:extLst>
          </p:cNvPr>
          <p:cNvSpPr/>
          <p:nvPr/>
        </p:nvSpPr>
        <p:spPr>
          <a:xfrm>
            <a:off x="8518695" y="4531723"/>
            <a:ext cx="3623626" cy="2130766"/>
          </a:xfrm>
          <a:prstGeom prst="roundRect">
            <a:avLst/>
          </a:prstGeom>
          <a:noFill/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C4A04A9E-FA19-4BCC-8C06-38FE0D80D977}"/>
              </a:ext>
            </a:extLst>
          </p:cNvPr>
          <p:cNvGrpSpPr/>
          <p:nvPr/>
        </p:nvGrpSpPr>
        <p:grpSpPr>
          <a:xfrm>
            <a:off x="8500939" y="4371254"/>
            <a:ext cx="2661125" cy="410711"/>
            <a:chOff x="852256" y="4367503"/>
            <a:chExt cx="1480930" cy="410711"/>
          </a:xfrm>
        </p:grpSpPr>
        <p:sp>
          <p:nvSpPr>
            <p:cNvPr id="75" name="สี่เหลี่ยมผืนผ้า: มุมมน 74">
              <a:extLst>
                <a:ext uri="{FF2B5EF4-FFF2-40B4-BE49-F238E27FC236}">
                  <a16:creationId xmlns:a16="http://schemas.microsoft.com/office/drawing/2014/main" id="{D8172EB8-D5E2-48D1-B365-8D7E677C3E67}"/>
                </a:ext>
              </a:extLst>
            </p:cNvPr>
            <p:cNvSpPr/>
            <p:nvPr/>
          </p:nvSpPr>
          <p:spPr>
            <a:xfrm>
              <a:off x="852256" y="4367503"/>
              <a:ext cx="1353344" cy="40868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กล่องข้อความ 75">
              <a:extLst>
                <a:ext uri="{FF2B5EF4-FFF2-40B4-BE49-F238E27FC236}">
                  <a16:creationId xmlns:a16="http://schemas.microsoft.com/office/drawing/2014/main" id="{E9960203-38BF-4DFD-BB86-C4D8398608F7}"/>
                </a:ext>
              </a:extLst>
            </p:cNvPr>
            <p:cNvSpPr txBox="1"/>
            <p:nvPr/>
          </p:nvSpPr>
          <p:spPr>
            <a:xfrm flipH="1">
              <a:off x="886153" y="4408882"/>
              <a:ext cx="1447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ความคาดหวังจากการเข้าร่วมอบรม</a:t>
              </a:r>
            </a:p>
          </p:txBody>
        </p:sp>
      </p:grpSp>
      <p:pic>
        <p:nvPicPr>
          <p:cNvPr id="77" name="รูปภาพ 76">
            <a:extLst>
              <a:ext uri="{FF2B5EF4-FFF2-40B4-BE49-F238E27FC236}">
                <a16:creationId xmlns:a16="http://schemas.microsoft.com/office/drawing/2014/main" id="{3678D566-6D04-468A-8BD8-5D106D1B3B2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592" t="3420" r="4361" b="-1"/>
          <a:stretch/>
        </p:blipFill>
        <p:spPr>
          <a:xfrm>
            <a:off x="8670095" y="4779938"/>
            <a:ext cx="3331757" cy="1772800"/>
          </a:xfrm>
          <a:prstGeom prst="rect">
            <a:avLst/>
          </a:prstGeom>
        </p:spPr>
      </p:pic>
      <p:pic>
        <p:nvPicPr>
          <p:cNvPr id="58" name="Picture 16" descr="TRISCORP">
            <a:extLst>
              <a:ext uri="{FF2B5EF4-FFF2-40B4-BE49-F238E27FC236}">
                <a16:creationId xmlns:a16="http://schemas.microsoft.com/office/drawing/2014/main" id="{05651731-9302-4262-9331-F385B253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รูปภาพ 26">
            <a:extLst>
              <a:ext uri="{FF2B5EF4-FFF2-40B4-BE49-F238E27FC236}">
                <a16:creationId xmlns:a16="http://schemas.microsoft.com/office/drawing/2014/main" id="{700DEE8F-FDED-4DDE-BA08-0153F00AAE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78" name="Slide Number Placeholder 17">
            <a:extLst>
              <a:ext uri="{FF2B5EF4-FFF2-40B4-BE49-F238E27FC236}">
                <a16:creationId xmlns:a16="http://schemas.microsoft.com/office/drawing/2014/main" id="{DBB0EFCC-00CD-4BF4-A758-5ABCA7B5F5FD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60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61763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4760775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8" name="Flowchart: Process 3">
            <a:extLst>
              <a:ext uri="{FF2B5EF4-FFF2-40B4-BE49-F238E27FC236}">
                <a16:creationId xmlns:a16="http://schemas.microsoft.com/office/drawing/2014/main" id="{3C126D66-BCB2-4BA2-A2AC-CEFAB396B9AD}"/>
              </a:ext>
            </a:extLst>
          </p:cNvPr>
          <p:cNvSpPr/>
          <p:nvPr/>
        </p:nvSpPr>
        <p:spPr bwMode="auto">
          <a:xfrm>
            <a:off x="110301" y="1903333"/>
            <a:ext cx="4364045" cy="470114"/>
          </a:xfrm>
          <a:prstGeom prst="flowChartProcess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ภาพรวมผลการสำรวจความพึงพอใจของฝ่ายบริการวิชาการ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4731524" y="1291479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36" y="1255894"/>
            <a:ext cx="677637" cy="677637"/>
          </a:xfrm>
          <a:prstGeom prst="rect">
            <a:avLst/>
          </a:prstGeom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70EE5F65-4522-4121-B5CD-C71732F92816}"/>
              </a:ext>
            </a:extLst>
          </p:cNvPr>
          <p:cNvSpPr txBox="1"/>
          <p:nvPr/>
        </p:nvSpPr>
        <p:spPr>
          <a:xfrm>
            <a:off x="9034951" y="1608875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ระดับความพึงพอใจภาพรว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4.5309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787A0D8C-0DFA-44B2-814D-D2D2ACC72F08}"/>
              </a:ext>
            </a:extLst>
          </p:cNvPr>
          <p:cNvSpPr/>
          <p:nvPr/>
        </p:nvSpPr>
        <p:spPr>
          <a:xfrm>
            <a:off x="1465414" y="1367777"/>
            <a:ext cx="2060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ฝ่ายบริการวิชาการ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9111EFC-E450-49AD-A39A-B5D6C579E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31" y="2436627"/>
            <a:ext cx="6482169" cy="2793801"/>
          </a:xfrm>
          <a:prstGeom prst="rect">
            <a:avLst/>
          </a:prstGeom>
        </p:spPr>
      </p:pic>
      <p:pic>
        <p:nvPicPr>
          <p:cNvPr id="22" name="Picture 16" descr="TRISCORP">
            <a:extLst>
              <a:ext uri="{FF2B5EF4-FFF2-40B4-BE49-F238E27FC236}">
                <a16:creationId xmlns:a16="http://schemas.microsoft.com/office/drawing/2014/main" id="{FE161B87-80CA-4AEF-AD78-FF06F808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รูปภาพ 26">
            <a:extLst>
              <a:ext uri="{FF2B5EF4-FFF2-40B4-BE49-F238E27FC236}">
                <a16:creationId xmlns:a16="http://schemas.microsoft.com/office/drawing/2014/main" id="{600C2CD7-08E1-4903-9130-B54D849445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6" name="Slide Number Placeholder 17">
            <a:extLst>
              <a:ext uri="{FF2B5EF4-FFF2-40B4-BE49-F238E27FC236}">
                <a16:creationId xmlns:a16="http://schemas.microsoft.com/office/drawing/2014/main" id="{45657899-A319-4D08-BDC6-855CA4A72DD5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61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7" name="Rounded Rectangle 6">
            <a:extLst>
              <a:ext uri="{FF2B5EF4-FFF2-40B4-BE49-F238E27FC236}">
                <a16:creationId xmlns:a16="http://schemas.microsoft.com/office/drawing/2014/main" id="{AE5B2EE0-0F28-4064-A7E5-DDDDA2D5AB11}"/>
              </a:ext>
            </a:extLst>
          </p:cNvPr>
          <p:cNvSpPr/>
          <p:nvPr/>
        </p:nvSpPr>
        <p:spPr bwMode="auto">
          <a:xfrm>
            <a:off x="265642" y="5559660"/>
            <a:ext cx="1219200" cy="414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ข้อเสนอแนะ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98B973-097C-4403-B7F3-78DF2B4B24BF}"/>
              </a:ext>
            </a:extLst>
          </p:cNvPr>
          <p:cNvSpPr txBox="1"/>
          <p:nvPr/>
        </p:nvSpPr>
        <p:spPr>
          <a:xfrm>
            <a:off x="1581475" y="5219397"/>
            <a:ext cx="60226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thaiDist">
              <a:buFont typeface="Wingdings" panose="05000000000000000000" pitchFamily="2" charset="2"/>
              <a:buChar char="§"/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ด้านกระบวนการ ขั้นตอนการให้บริการ</a:t>
            </a:r>
          </a:p>
          <a:p>
            <a:pPr marL="173038" indent="-173038" algn="thaiDist">
              <a:buFontTx/>
              <a:buChar char="-"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ควรเพิ่มระยะเวลาในการอบรมเฉพาะบางหลักสูตรที่มีเนื้อหาค่อนข้างเยอะ </a:t>
            </a:r>
          </a:p>
          <a:p>
            <a:pPr marL="173038" indent="-173038" algn="thaiDist">
              <a:buFont typeface="Wingdings" panose="05000000000000000000" pitchFamily="2" charset="2"/>
              <a:buChar char="§"/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ด้านอื่นๆ</a:t>
            </a:r>
          </a:p>
          <a:p>
            <a:pPr marL="285750" indent="-285750" algn="thaiDist">
              <a:buFontTx/>
              <a:buChar char="-"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อัพเดทข้อมูลในเว็บไซต์ให้เป็นปัจจุบันอยู่เสมอ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indent="-285750" algn="thaiDist">
              <a:buFontTx/>
              <a:buChar char="-"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ควรปรับเปลี่ยนวิธีการอบรมในรูปแบบออนไลน์มากขึ้นเพื่อรองรับสถานการณ์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COVID-19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algn="thaiDist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lang="th-TH" sz="1200" dirty="0">
              <a:solidFill>
                <a:prstClr val="black"/>
              </a:solidFill>
              <a:latin typeface="Mitr" panose="00000500000000000000" pitchFamily="2" charset="-34"/>
              <a:ea typeface="Arial Unicode MS"/>
              <a:cs typeface="Mitr" panose="00000500000000000000" pitchFamily="2" charset="-34"/>
            </a:endParaRPr>
          </a:p>
          <a:p>
            <a:pPr>
              <a:defRPr/>
            </a:pPr>
            <a:endParaRPr lang="th-TH" sz="1200" dirty="0">
              <a:solidFill>
                <a:prstClr val="black"/>
              </a:solidFill>
              <a:latin typeface="Mitr" panose="00000500000000000000" pitchFamily="2" charset="-34"/>
              <a:ea typeface="Arial Unicode MS"/>
              <a:cs typeface="Mitr" panose="00000500000000000000" pitchFamily="2" charset="-34"/>
            </a:endParaRP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0601BF1C-4171-4276-9913-5841BC5F4E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06" y="2549695"/>
            <a:ext cx="4362674" cy="2965602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A8784E56-A132-4ED3-9D67-22061AF6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60" y="3307009"/>
            <a:ext cx="2620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43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5660373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174769" y="1227965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-824837" y="1373025"/>
            <a:ext cx="6920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รายงานผลการวิเคราะห์ความพึงพอใจด้านอื่นๆ	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21" y="1248393"/>
            <a:ext cx="677637" cy="677637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7A4DCC6C-36C0-40FD-8F4F-C5F95A2BBAB0}"/>
              </a:ext>
            </a:extLst>
          </p:cNvPr>
          <p:cNvSpPr/>
          <p:nvPr/>
        </p:nvSpPr>
        <p:spPr>
          <a:xfrm>
            <a:off x="84502" y="1911965"/>
            <a:ext cx="5538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ความคาดหวังและความพึงพอใจต่อด้านช่องทางการชำระเงินในภาพรวม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0B8B462-65A1-4AAD-B77F-9F132F6B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15" y="2248605"/>
            <a:ext cx="4882405" cy="1924386"/>
          </a:xfrm>
          <a:prstGeom prst="rect">
            <a:avLst/>
          </a:prstGeom>
        </p:spPr>
      </p:pic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5CA44105-2DE3-4A2B-AA06-6BA366402802}"/>
              </a:ext>
            </a:extLst>
          </p:cNvPr>
          <p:cNvSpPr/>
          <p:nvPr/>
        </p:nvSpPr>
        <p:spPr>
          <a:xfrm>
            <a:off x="5614465" y="241834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ข้อคิดเห็น/ข้อเสนอแนะด้านช่องทางการชำระเงินในภาพรวม</a:t>
            </a:r>
          </a:p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ควรเพิ่มช่องทางในการชำระเงิน ให้มีความหลากหลายมากขึ้น โดยให้สามารถชำระเงินสดได้</a:t>
            </a:r>
          </a:p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อยากให้มีระบบการให้เครดิตแก่ผู้รับบริการในการชำระเงิน อย่างน้อย 1-2 วัน </a:t>
            </a:r>
          </a:p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การจัดส่งเอกสารทางด้านการเงิน หรือ การตรวจผลวิเคราะห์ต่างๆ ควรทำได้รวดเร็วและถูกต้อง</a:t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มากยิ่งขึ้นกว่าปัจจุบัน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FE44BB0F-9FE0-4B42-B369-412E34D2380B}"/>
              </a:ext>
            </a:extLst>
          </p:cNvPr>
          <p:cNvSpPr/>
          <p:nvPr/>
        </p:nvSpPr>
        <p:spPr>
          <a:xfrm>
            <a:off x="88247" y="4158503"/>
            <a:ext cx="5654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ความคาดหวังและความพึงพอใจต่อด้านสิ่งอำนวยความสะดวกในภาพรวม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FC737B46-37C8-40AA-AF97-8A9E914D6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15" y="4645129"/>
            <a:ext cx="4882406" cy="2057356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603BD473-10A8-4D91-A0A6-329236AB6B5E}"/>
              </a:ext>
            </a:extLst>
          </p:cNvPr>
          <p:cNvSpPr/>
          <p:nvPr/>
        </p:nvSpPr>
        <p:spPr>
          <a:xfrm>
            <a:off x="5395162" y="4807566"/>
            <a:ext cx="6492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ข้อคิดเห็น/ข้อเสนอแนะด้านสิ่งอำนวยความสะดวกในภาพรวม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ควรเพิ่มการบริการให้มากขึ้นและครอบคลุมในทุกพื้นที่ทั้งในกรุงเทพ และส่วนภูมิภาค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ควรเปิดให้บริการในวันเสาร์และวันอาทิตย์เพื่ออำนวยความสะดวกให้แก่ผู้รับบริการที่ต้องการใช้บริการ</a:t>
            </a:r>
            <a:b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ในวันหยุด</a:t>
            </a:r>
          </a:p>
        </p:txBody>
      </p:sp>
      <p:pic>
        <p:nvPicPr>
          <p:cNvPr id="25" name="Picture 16" descr="TRISCORP">
            <a:extLst>
              <a:ext uri="{FF2B5EF4-FFF2-40B4-BE49-F238E27FC236}">
                <a16:creationId xmlns:a16="http://schemas.microsoft.com/office/drawing/2014/main" id="{D645648A-560A-4E32-A905-8863EC35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256B5591-E320-40EE-B38E-5BB54ED18F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7" name="Slide Number Placeholder 17">
            <a:extLst>
              <a:ext uri="{FF2B5EF4-FFF2-40B4-BE49-F238E27FC236}">
                <a16:creationId xmlns:a16="http://schemas.microsoft.com/office/drawing/2014/main" id="{5EAD8355-6F0A-4401-A420-4D3DD069AC71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62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7BB64EE6-5EA9-4C27-9581-1BAB222F9957}"/>
              </a:ext>
            </a:extLst>
          </p:cNvPr>
          <p:cNvSpPr/>
          <p:nvPr/>
        </p:nvSpPr>
        <p:spPr bwMode="auto">
          <a:xfrm>
            <a:off x="6898547" y="1536290"/>
            <a:ext cx="2326106" cy="436718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th-TH" sz="20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ด้านช่องทางการชำระเงิน</a:t>
            </a:r>
            <a:endParaRPr lang="en-US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4DAB247D-8D39-43AC-9B87-1EDE08BB91CF}"/>
              </a:ext>
            </a:extLst>
          </p:cNvPr>
          <p:cNvSpPr/>
          <p:nvPr/>
        </p:nvSpPr>
        <p:spPr bwMode="auto">
          <a:xfrm>
            <a:off x="6905372" y="4203090"/>
            <a:ext cx="2556681" cy="469231"/>
          </a:xfrm>
          <a:prstGeom prst="roundRect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th-TH" sz="20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ด้านสิ่งอำนวยความสะดวก</a:t>
            </a:r>
            <a:endParaRPr lang="en-US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6846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Chevron 17">
            <a:extLst>
              <a:ext uri="{FF2B5EF4-FFF2-40B4-BE49-F238E27FC236}">
                <a16:creationId xmlns:a16="http://schemas.microsoft.com/office/drawing/2014/main" id="{327202CE-049E-4876-935D-271F0F77BF2C}"/>
              </a:ext>
            </a:extLst>
          </p:cNvPr>
          <p:cNvSpPr/>
          <p:nvPr/>
        </p:nvSpPr>
        <p:spPr>
          <a:xfrm>
            <a:off x="7120789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rrow: Pentagon 1">
            <a:extLst>
              <a:ext uri="{FF2B5EF4-FFF2-40B4-BE49-F238E27FC236}">
                <a16:creationId xmlns:a16="http://schemas.microsoft.com/office/drawing/2014/main" id="{6FD481DC-36AE-47E3-A880-A35AE70C366F}"/>
              </a:ext>
            </a:extLst>
          </p:cNvPr>
          <p:cNvSpPr/>
          <p:nvPr/>
        </p:nvSpPr>
        <p:spPr>
          <a:xfrm>
            <a:off x="2" y="387099"/>
            <a:ext cx="6952060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Chevron 18">
            <a:extLst>
              <a:ext uri="{FF2B5EF4-FFF2-40B4-BE49-F238E27FC236}">
                <a16:creationId xmlns:a16="http://schemas.microsoft.com/office/drawing/2014/main" id="{46C6DD0A-4D43-4045-A7B0-F114B2864610}"/>
              </a:ext>
            </a:extLst>
          </p:cNvPr>
          <p:cNvSpPr/>
          <p:nvPr/>
        </p:nvSpPr>
        <p:spPr>
          <a:xfrm>
            <a:off x="7450282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Chevron 19">
            <a:extLst>
              <a:ext uri="{FF2B5EF4-FFF2-40B4-BE49-F238E27FC236}">
                <a16:creationId xmlns:a16="http://schemas.microsoft.com/office/drawing/2014/main" id="{D89ABB7E-D597-4557-94F3-35A6BBF118E4}"/>
              </a:ext>
            </a:extLst>
          </p:cNvPr>
          <p:cNvSpPr/>
          <p:nvPr/>
        </p:nvSpPr>
        <p:spPr>
          <a:xfrm>
            <a:off x="6630324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01B4AD31-4114-4437-91D7-E5AE57EE621B}"/>
              </a:ext>
            </a:extLst>
          </p:cNvPr>
          <p:cNvSpPr txBox="1">
            <a:spLocks/>
          </p:cNvSpPr>
          <p:nvPr/>
        </p:nvSpPr>
        <p:spPr>
          <a:xfrm>
            <a:off x="25379" y="155515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200" b="0" i="0" u="none" strike="noStrike" kern="1200" cap="none" spc="0" normalizeH="0" baseline="0" noProof="0" dirty="0">
                <a:ln w="127"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itr" panose="00000500000000000000" pitchFamily="2" charset="-34"/>
                <a:ea typeface="맑은 고딕" panose="020B0503020000020004" pitchFamily="34" charset="-127"/>
                <a:cs typeface="Mitr" panose="00000500000000000000" pitchFamily="2" charset="-34"/>
              </a:rPr>
              <a:t>สรุปผลสำรวจความพึงพอใจผู้รับบริการ</a:t>
            </a:r>
          </a:p>
        </p:txBody>
      </p:sp>
      <p:sp>
        <p:nvSpPr>
          <p:cNvPr id="53" name="สี่เหลี่ยมด้านขนาน 52">
            <a:extLst>
              <a:ext uri="{FF2B5EF4-FFF2-40B4-BE49-F238E27FC236}">
                <a16:creationId xmlns:a16="http://schemas.microsoft.com/office/drawing/2014/main" id="{B5467347-D3ED-4353-8B36-4E64F28FA56C}"/>
              </a:ext>
            </a:extLst>
          </p:cNvPr>
          <p:cNvSpPr/>
          <p:nvPr/>
        </p:nvSpPr>
        <p:spPr>
          <a:xfrm>
            <a:off x="110301" y="1315776"/>
            <a:ext cx="5660373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แผนผังลำดับงาน: ตัวเชื่อมต่อ 53">
            <a:extLst>
              <a:ext uri="{FF2B5EF4-FFF2-40B4-BE49-F238E27FC236}">
                <a16:creationId xmlns:a16="http://schemas.microsoft.com/office/drawing/2014/main" id="{B9C00862-4C66-4EC5-818A-B18CCCA1BDE9}"/>
              </a:ext>
            </a:extLst>
          </p:cNvPr>
          <p:cNvSpPr>
            <a:spLocks noChangeAspect="1"/>
          </p:cNvSpPr>
          <p:nvPr/>
        </p:nvSpPr>
        <p:spPr>
          <a:xfrm>
            <a:off x="5174769" y="1227965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23C877EE-1275-4E30-A1DB-F260AF24F375}"/>
              </a:ext>
            </a:extLst>
          </p:cNvPr>
          <p:cNvSpPr/>
          <p:nvPr/>
        </p:nvSpPr>
        <p:spPr>
          <a:xfrm>
            <a:off x="-824837" y="1373025"/>
            <a:ext cx="6920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ความเชื่อมั่นต่อคุณภาพและการให้บริการของ สทน.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5F5A4665-DDE6-49C8-9BCA-847F9D9B2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21" y="1248393"/>
            <a:ext cx="677637" cy="677637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A14D800-78F7-4BDF-B640-1F9540307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06" y="1852521"/>
            <a:ext cx="5952601" cy="2210027"/>
          </a:xfrm>
          <a:prstGeom prst="rect">
            <a:avLst/>
          </a:prstGeom>
        </p:spPr>
      </p:pic>
      <p:sp>
        <p:nvSpPr>
          <p:cNvPr id="26" name="สี่เหลี่ยมด้านขนาน 25">
            <a:extLst>
              <a:ext uri="{FF2B5EF4-FFF2-40B4-BE49-F238E27FC236}">
                <a16:creationId xmlns:a16="http://schemas.microsoft.com/office/drawing/2014/main" id="{90F68DC6-E791-4F9E-9B2A-DF7A74F9ADA7}"/>
              </a:ext>
            </a:extLst>
          </p:cNvPr>
          <p:cNvSpPr/>
          <p:nvPr/>
        </p:nvSpPr>
        <p:spPr>
          <a:xfrm>
            <a:off x="1990645" y="4117078"/>
            <a:ext cx="5660373" cy="557874"/>
          </a:xfrm>
          <a:prstGeom prst="parallelogram">
            <a:avLst>
              <a:gd name="adj" fmla="val 16933"/>
            </a:avLst>
          </a:prstGeom>
          <a:solidFill>
            <a:srgbClr val="58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แผนผังลำดับงาน: ตัวเชื่อมต่อ 26">
            <a:extLst>
              <a:ext uri="{FF2B5EF4-FFF2-40B4-BE49-F238E27FC236}">
                <a16:creationId xmlns:a16="http://schemas.microsoft.com/office/drawing/2014/main" id="{F7E5E8F6-783D-4EFF-A012-CE750C05DD80}"/>
              </a:ext>
            </a:extLst>
          </p:cNvPr>
          <p:cNvSpPr>
            <a:spLocks noChangeAspect="1"/>
          </p:cNvSpPr>
          <p:nvPr/>
        </p:nvSpPr>
        <p:spPr>
          <a:xfrm>
            <a:off x="7055113" y="3977015"/>
            <a:ext cx="683004" cy="684000"/>
          </a:xfrm>
          <a:prstGeom prst="flowChartConnector">
            <a:avLst/>
          </a:prstGeom>
          <a:solidFill>
            <a:srgbClr val="584C7D"/>
          </a:solidFill>
          <a:ln w="38100">
            <a:solidFill>
              <a:srgbClr val="F0E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A6C186EA-D000-444B-80FF-2244E5670E3B}"/>
              </a:ext>
            </a:extLst>
          </p:cNvPr>
          <p:cNvSpPr/>
          <p:nvPr/>
        </p:nvSpPr>
        <p:spPr>
          <a:xfrm>
            <a:off x="1055507" y="4174327"/>
            <a:ext cx="6920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ความผูกพันต่อสินค้าและบริการของ สทน.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	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C55D5B5-5233-48F7-8A0A-27FC97161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89" y="4062548"/>
            <a:ext cx="677637" cy="677637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5515C08E-0CEB-45E4-B737-D81EE8041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830" y="4703710"/>
            <a:ext cx="5286120" cy="2116786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B0118FC2-B43E-418E-AA1E-7658CEE1A797}"/>
              </a:ext>
            </a:extLst>
          </p:cNvPr>
          <p:cNvSpPr txBox="1"/>
          <p:nvPr/>
        </p:nvSpPr>
        <p:spPr>
          <a:xfrm>
            <a:off x="8133326" y="2174476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ระดับความเชื่อมั่นในภาพรวม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</a:t>
            </a:r>
            <a:r>
              <a:rPr lang="en-US" sz="2400" b="1" dirty="0">
                <a:solidFill>
                  <a:srgbClr val="584C7D"/>
                </a:solidFill>
                <a:latin typeface="TH SarabunPSK" pitchFamily="34" charset="-34"/>
                <a:cs typeface="TH SarabunPSK" pitchFamily="34" charset="-34"/>
              </a:rPr>
              <a:t>7802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F1E46F03-FB32-47CA-B0E4-8129DBDAF608}"/>
              </a:ext>
            </a:extLst>
          </p:cNvPr>
          <p:cNvSpPr txBox="1"/>
          <p:nvPr/>
        </p:nvSpPr>
        <p:spPr>
          <a:xfrm>
            <a:off x="8133326" y="4920140"/>
            <a:ext cx="2171054" cy="769441"/>
          </a:xfrm>
          <a:prstGeom prst="rect">
            <a:avLst/>
          </a:prstGeom>
          <a:solidFill>
            <a:schemeClr val="bg1"/>
          </a:solidFill>
          <a:ln w="22225">
            <a:solidFill>
              <a:srgbClr val="584C7D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ระดับความผูกพันในภาพรวม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2463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อยู่ที่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4.</a:t>
            </a:r>
            <a:r>
              <a:rPr lang="en-US" sz="2400" b="1" dirty="0">
                <a:solidFill>
                  <a:srgbClr val="584C7D"/>
                </a:solidFill>
                <a:latin typeface="TH SarabunPSK" pitchFamily="34" charset="-34"/>
                <a:cs typeface="TH SarabunPSK" pitchFamily="34" charset="-34"/>
              </a:rPr>
              <a:t>0657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584C7D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คะแนน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84C7D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33" name="Picture 16" descr="TRISCORP">
            <a:extLst>
              <a:ext uri="{FF2B5EF4-FFF2-40B4-BE49-F238E27FC236}">
                <a16:creationId xmlns:a16="http://schemas.microsoft.com/office/drawing/2014/main" id="{9C227182-A5F8-4F64-8F03-8F046505F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รูปภาพ 26">
            <a:extLst>
              <a:ext uri="{FF2B5EF4-FFF2-40B4-BE49-F238E27FC236}">
                <a16:creationId xmlns:a16="http://schemas.microsoft.com/office/drawing/2014/main" id="{26B60ABC-78E6-491A-BBC3-D8173781E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35" name="Slide Number Placeholder 17">
            <a:extLst>
              <a:ext uri="{FF2B5EF4-FFF2-40B4-BE49-F238E27FC236}">
                <a16:creationId xmlns:a16="http://schemas.microsoft.com/office/drawing/2014/main" id="{BE59F4DF-3B38-4DBE-BAA6-A76D3FEB85BA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63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61076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53BC5-A3F8-4551-996C-C93FF60D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6524967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h-TH" sz="3200" b="1" kern="12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ข้อเสนอแนะสำหรับปรับปรุงคุณภาพการให้บริการ</a:t>
            </a:r>
            <a:endParaRPr lang="en-US" sz="32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A8C52A4-243C-4485-868A-93828CDC2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71" y="413413"/>
            <a:ext cx="5046697" cy="1645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0DEB3A-E1C2-4F73-92ED-84981395464F}"/>
              </a:ext>
            </a:extLst>
          </p:cNvPr>
          <p:cNvSpPr txBox="1"/>
          <p:nvPr/>
        </p:nvSpPr>
        <p:spPr>
          <a:xfrm>
            <a:off x="325922" y="2665558"/>
            <a:ext cx="11536979" cy="3321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1590" indent="450215" algn="thaiDist">
              <a:spcBef>
                <a:spcPts val="1200"/>
              </a:spcBef>
              <a:spcAft>
                <a:spcPts val="0"/>
              </a:spcAft>
            </a:pPr>
            <a:r>
              <a:rPr lang="th-TH" sz="2200" spc="4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จากผลการสำรวจความพึงพอใจในภาพรวมยัง</a:t>
            </a:r>
            <a:r>
              <a:rPr lang="th-TH" sz="2200" u="sng" spc="4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ไม่พบว่ามีประเด็นใดที่เป็นจุดอ่อนที่ต้องปรับปรุงอย่างเร่งด่วน</a:t>
            </a:r>
            <a:r>
              <a:rPr lang="th-TH" sz="2200" u="sng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อย่างไรก็ตาม เพื่อให้ สทน. สามารถรักษามาตรฐานการให้บริการ และเพิ่มความพึงพอใจของผู้รับบริการได้มากยิ่งขึ้น จึงควรดำเนินการในประเด็นที่สำคัญ ดังนี้ </a:t>
            </a:r>
            <a:endParaRPr lang="en-US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21590" indent="450215" algn="thaiDist">
              <a:spcBef>
                <a:spcPts val="1200"/>
              </a:spcBef>
              <a:spcAft>
                <a:spcPts val="0"/>
              </a:spcAft>
            </a:pPr>
            <a:endParaRPr lang="th-TH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21590" lvl="0" indent="-342900" algn="thaiDist">
              <a:lnSpc>
                <a:spcPct val="97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การบริหารจัดการข้อมูลสารสนเทศ </a:t>
            </a:r>
            <a:r>
              <a:rPr lang="en-US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ควรพัฒนาข้อมูลสารสนเทศต่างๆ ให้มีความทันสมัยอยู่ตลอดเวลา เช่น จัดทำระบบฐานข้อมูลการขอรับบริการของลูกค้า และการให้บริการในรูปแบบดิจิทัลมากขึ้น</a:t>
            </a:r>
          </a:p>
          <a:p>
            <a:pPr marR="21590" lvl="0" algn="thaiDist">
              <a:lnSpc>
                <a:spcPct val="97000"/>
              </a:lnSpc>
              <a:spcAft>
                <a:spcPts val="0"/>
              </a:spcAft>
              <a:tabLst>
                <a:tab pos="457200" algn="l"/>
              </a:tabLst>
            </a:pPr>
            <a:endParaRPr lang="en-US" sz="24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21590" lvl="0" indent="-342900" algn="thaiDist">
              <a:lnSpc>
                <a:spcPct val="97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การจัดทำฐานข้อมูลที่มีประสิทธิภาพ </a:t>
            </a:r>
            <a:r>
              <a: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โดยการจัดทำฐานข้อมูลผู้รับบริการที่ถูกต้อง และมีปริมาณมากเพียงพอที่จะสามารถนำไปวิเคราะห์ (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Data Analytic)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ถึงพฤติกรรมของผู้รับบริการ ลักษณะของความต้องการ (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Demand)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หรือข้อมูลสำคัญอื่นๆ ที่จะขยายผลไปสู่การทำการตลาดเชิงรุก หรือการบริหารความสัมพันธ์กับลูกค้า (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CRM)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อย่างเป็นรูปธรรม</a:t>
            </a:r>
          </a:p>
        </p:txBody>
      </p: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B89BB620-BC80-436F-94F3-61CADE869C04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64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1" name="Picture 16" descr="TRISCORP">
            <a:extLst>
              <a:ext uri="{FF2B5EF4-FFF2-40B4-BE49-F238E27FC236}">
                <a16:creationId xmlns:a16="http://schemas.microsoft.com/office/drawing/2014/main" id="{28D47853-41B3-48FA-B69C-AAC2CD8E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0110" y="6248722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26">
            <a:extLst>
              <a:ext uri="{FF2B5EF4-FFF2-40B4-BE49-F238E27FC236}">
                <a16:creationId xmlns:a16="http://schemas.microsoft.com/office/drawing/2014/main" id="{506211E9-7593-4ADF-861F-EF5E5D6B1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393" y="6161111"/>
            <a:ext cx="1108099" cy="69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094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53BC5-A3F8-4551-996C-C93FF60D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6524967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h-TH" sz="3200" b="1" kern="12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ข้อเสนอแนะสำหรับปรับปรุงคุณภาพการให้บริการ</a:t>
            </a:r>
            <a:endParaRPr lang="en-US" sz="32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A8C52A4-243C-4485-868A-93828CDC2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71" y="413413"/>
            <a:ext cx="5046697" cy="1645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0DEB3A-E1C2-4F73-92ED-84981395464F}"/>
              </a:ext>
            </a:extLst>
          </p:cNvPr>
          <p:cNvSpPr txBox="1"/>
          <p:nvPr/>
        </p:nvSpPr>
        <p:spPr>
          <a:xfrm>
            <a:off x="449802" y="2462309"/>
            <a:ext cx="1062499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159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>
                <a:tab pos="457200" algn="l"/>
              </a:tabLst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การจัดให้มีกิจกรรมการสัมมนาเชิงวิชาการมากขึ้น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เพื่อให้สามารถเข้าถึงกลุ่มลูกค้าใหม่ และรักษาฐานลูกค้าเดิม รวมไปถึงการขยายผลการพัฒนาการบริการในอนาคตได้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R="21590" lvl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21590" indent="-342900" algn="thaiDist">
              <a:buFont typeface="Wingdings" panose="05000000000000000000" pitchFamily="2" charset="2"/>
              <a:buChar char=""/>
              <a:tabLst>
                <a:tab pos="457200" algn="l"/>
              </a:tabLst>
              <a:defRPr/>
            </a:pPr>
            <a:r>
              <a:rPr kumimoji="0" lang="th-TH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การวิจัย พัฒนาผลิตภัณฑ์และบริการใหม่ (</a:t>
            </a:r>
            <a:r>
              <a:rPr kumimoji="0" lang="en-GB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Research and Development: R&amp;D)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เน้นการวิจัยที่เกี่ยวข้องหรือเชื่อมโยงกับการใช้เทคโนโลยีนิวเคลียร์ โดยมีจุดมุ่งหมายเพื่อพัฒนาผลผลิต (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product)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และการให้บริการด้านเทคโนโลยีนิวเคลียร์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(Service)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และเพื่อแก้ปัญหาที่ยังเป็น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pain point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ของผู้รับบริการ ซึ่ง</a:t>
            </a:r>
            <a:r>
              <a:rPr kumimoji="0" lang="th-TH" sz="22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จุดเน้นสำคัญของการวิจัยและพัฒนา คือ จะต้องตอบสนอง</a:t>
            </a:r>
            <a:r>
              <a:rPr kumimoji="0" lang="th-TH" sz="2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ความต้องการของผู้รับบริการ</a:t>
            </a:r>
            <a:endParaRPr lang="en-US" sz="2200" spc="30" dirty="0">
              <a:solidFill>
                <a:prstClr val="black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R="21590" algn="thaiDist">
              <a:tabLst>
                <a:tab pos="457200" algn="l"/>
              </a:tabLst>
              <a:defRPr/>
            </a:pPr>
            <a:r>
              <a:rPr lang="th-TH" sz="2200" spc="3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โดยองค์กรสามารถทำ </a:t>
            </a:r>
            <a:r>
              <a:rPr lang="en-US" sz="2200" u="sng" spc="3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Market Research</a:t>
            </a:r>
            <a:r>
              <a:rPr lang="en-US" sz="2200" spc="3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200" spc="3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เพื่อให้ได้ข้อมูลสำคัญสำหรับใช้ประกอบการกำหนดทิศทางการพัฒนาให้สอดคล้องกับโอกาส</a:t>
            </a:r>
            <a:br>
              <a:rPr lang="th-TH" sz="2200" spc="3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200" spc="3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ทางการตลาด </a:t>
            </a:r>
            <a:r>
              <a:rPr lang="th-TH" sz="22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เพื่อดูความเป็นไปได้และศักยภาพของ สทน</a:t>
            </a:r>
            <a:r>
              <a:rPr lang="en-US" sz="22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lang="th-TH" sz="22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ในการพัฒนางานบริการ</a:t>
            </a:r>
            <a:endParaRPr kumimoji="0" lang="en-US" sz="2200" b="0" i="0" u="sng" strike="noStrike" kern="1200" cap="none" spc="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21590" indent="-342900" algn="thaiDist">
              <a:buFont typeface="Wingdings" panose="05000000000000000000" pitchFamily="2" charset="2"/>
              <a:buChar char=""/>
              <a:tabLst>
                <a:tab pos="457200" algn="l"/>
              </a:tabLst>
              <a:defRPr/>
            </a:pPr>
            <a:endParaRPr kumimoji="0" lang="th-TH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089C4593-AADD-4961-8D3C-7F7DF2883158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65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1" name="Picture 16" descr="TRISCORP">
            <a:extLst>
              <a:ext uri="{FF2B5EF4-FFF2-40B4-BE49-F238E27FC236}">
                <a16:creationId xmlns:a16="http://schemas.microsoft.com/office/drawing/2014/main" id="{40B1D00D-9AF3-44D8-B03C-DF6ABCD5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5121" y="622607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26">
            <a:extLst>
              <a:ext uri="{FF2B5EF4-FFF2-40B4-BE49-F238E27FC236}">
                <a16:creationId xmlns:a16="http://schemas.microsoft.com/office/drawing/2014/main" id="{8BF692AA-2624-43C7-8ADC-848026BD1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404" y="6138459"/>
            <a:ext cx="1108099" cy="69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420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53BC5-A3F8-4551-996C-C93FF60D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6524967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h-TH" sz="3200" b="1" kern="1200" dirty="0">
                <a:solidFill>
                  <a:schemeClr val="bg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ข้อเสนอแนะสำหรับปรับปรุงคุณภาพการให้บริการ</a:t>
            </a:r>
            <a:endParaRPr lang="en-US" sz="3200" b="1" kern="1200" dirty="0">
              <a:solidFill>
                <a:schemeClr val="bg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A8C52A4-243C-4485-868A-93828CDC2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71" y="413413"/>
            <a:ext cx="5046697" cy="1645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0DEB3A-E1C2-4F73-92ED-84981395464F}"/>
              </a:ext>
            </a:extLst>
          </p:cNvPr>
          <p:cNvSpPr txBox="1"/>
          <p:nvPr/>
        </p:nvSpPr>
        <p:spPr>
          <a:xfrm>
            <a:off x="388448" y="2590871"/>
            <a:ext cx="11447952" cy="3437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159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>
                <a:tab pos="457200" algn="l"/>
              </a:tabLst>
              <a:defRPr/>
            </a:pPr>
            <a:r>
              <a:rPr lang="th-TH" sz="24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การส่งเสริม</a:t>
            </a:r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ช่องทางการตลาดให้ตรงกับกลุ่มเป้าหมายมากขึ้น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เพื่อแจ้งข่าวสารและจูงใจตลาดเกี่ยวกับผลิตภัณฑ์และบริการของ สทน</a:t>
            </a:r>
            <a:r>
              <a:rPr lang="en-US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ซึ่งต้องอาศัยกระบวนการติดต่อสื่อสารข้อมูลระหว่างผู้ให้บริการและผู้รับบริการเพื่อสร้างทัศนคติและพฤติกรรมการซื้อ โดยผ่านการโฆษณาในช่องทางออนไลน์ต่างๆ และการให้ข่าวและการประชาสัมพันธ์ (</a:t>
            </a:r>
            <a:r>
              <a:rPr lang="en-GB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Publicity and Public Relation) </a:t>
            </a: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เพื่อเป็นการส่งเสริมการขาย การติดต่อสื่อสารกับกลุ่มที่เป็นลูกค้าทั้งเก่าและใหม่ ซึ่งประกอบด้วย ประชาชนทั่วไป บริษัทเอกชนและหน่วยงานราชการ เป็นต้น เพื่อสร้างทัศนคติที่ดีต่อ สทน</a:t>
            </a:r>
            <a:r>
              <a:rPr lang="en-US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ให้เกิดขึ้น ซึ่งการส่งเสริมการตลาดเป็นตัวกระตุ้นความต้องการใช้บริการ สามารถเข้าถึงกลุ่มเป้าหมายและจูงใจกลุ่มเป้าหมายได้</a:t>
            </a:r>
          </a:p>
          <a:p>
            <a:pPr marR="21590" lvl="0" algn="thaiDist">
              <a:lnSpc>
                <a:spcPct val="97000"/>
              </a:lnSpc>
              <a:spcAft>
                <a:spcPts val="0"/>
              </a:spcAft>
              <a:tabLst>
                <a:tab pos="457200" algn="l"/>
              </a:tabLst>
            </a:pPr>
            <a:endParaRPr lang="en-US" sz="2000" dirty="0">
              <a:solidFill>
                <a:srgbClr val="FF000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marR="21590" lvl="0" indent="-342900" algn="thaiDist">
              <a:lnSpc>
                <a:spcPct val="97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ควรมีการสื่อสารข้อมูลขององค์กร การประชาสัมพันธ์เชิงรุก </a:t>
            </a:r>
            <a:r>
              <a:rPr lang="en-US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เพื่อสร้างการรับรู้แก่ผู้รับบริการ </a:t>
            </a:r>
            <a:r>
              <a:rPr lang="th-TH" sz="2200" spc="1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สร้าง</a:t>
            </a:r>
            <a:r>
              <a:rPr lang="th-TH" sz="2200" spc="2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ภาพลักษณ์ขององค์กรที่ดี (</a:t>
            </a:r>
            <a:r>
              <a:rPr lang="en-US" sz="2200" spc="2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CEM)</a:t>
            </a:r>
            <a:r>
              <a:rPr lang="th-TH" sz="2200" spc="2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ทำให้เกิดการรู้จัก สทน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200" spc="1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เพิ่มมากขึ้นจนนำมาสู่การใช้บริการที่เพิ่มขึ้นในอนาคต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ซึ่งจะส่งผลดีต่อองค์กร ช่วยทำให้การติดต่อสื่อสาร หรือการประสานความร่วมมือกับผู้รับบริการมีประสิทธิภาพมากขึ้น รวมทั้งสามารถวางแผนในการพัฒนาปรับปรุงการให้บริการในอนาคตต่อไป</a:t>
            </a:r>
            <a:endParaRPr lang="th-TH" sz="22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R="21590" lvl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57200" algn="l"/>
              </a:tabLst>
              <a:defRPr/>
            </a:pPr>
            <a:endParaRPr lang="en-US" sz="2000" dirty="0">
              <a:effectLst/>
              <a:highlight>
                <a:srgbClr val="FFFF00"/>
              </a:highligh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089C4593-AADD-4961-8D3C-7F7DF2883158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57926-6FE4-4F43-8B2B-32C03D3A740C}" type="slidenum"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H Niramit AS" pitchFamily="2" charset="-34"/>
                <a:ea typeface="+mn-ea"/>
                <a:cs typeface="TH Niramit AS" pitchFamily="2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H Niramit AS" pitchFamily="2" charset="-34"/>
              <a:ea typeface="+mn-ea"/>
              <a:cs typeface="TH Niramit AS" pitchFamily="2" charset="-34"/>
            </a:endParaRPr>
          </a:p>
        </p:txBody>
      </p:sp>
      <p:pic>
        <p:nvPicPr>
          <p:cNvPr id="11" name="Picture 16" descr="TRISCORP">
            <a:extLst>
              <a:ext uri="{FF2B5EF4-FFF2-40B4-BE49-F238E27FC236}">
                <a16:creationId xmlns:a16="http://schemas.microsoft.com/office/drawing/2014/main" id="{40B1D00D-9AF3-44D8-B03C-DF6ABCD5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5121" y="622607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26">
            <a:extLst>
              <a:ext uri="{FF2B5EF4-FFF2-40B4-BE49-F238E27FC236}">
                <a16:creationId xmlns:a16="http://schemas.microsoft.com/office/drawing/2014/main" id="{8BF692AA-2624-43C7-8ADC-848026BD1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404" y="6138459"/>
            <a:ext cx="1108099" cy="69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086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9EB7BF-20B3-4DF7-9CAD-167F778B6E7E}"/>
              </a:ext>
            </a:extLst>
          </p:cNvPr>
          <p:cNvGrpSpPr/>
          <p:nvPr/>
        </p:nvGrpSpPr>
        <p:grpSpPr>
          <a:xfrm>
            <a:off x="125859" y="2642162"/>
            <a:ext cx="11658600" cy="2597834"/>
            <a:chOff x="-195404" y="4816368"/>
            <a:chExt cx="9345613" cy="20573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E108DD-A239-413F-A440-9875AFB61870}"/>
                </a:ext>
              </a:extLst>
            </p:cNvPr>
            <p:cNvSpPr/>
            <p:nvPr/>
          </p:nvSpPr>
          <p:spPr bwMode="auto">
            <a:xfrm>
              <a:off x="-2" y="4816368"/>
              <a:ext cx="9143999" cy="20573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246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825C388B-6B17-4C6F-9881-84E6CF2B4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5404" y="4957078"/>
              <a:ext cx="9345613" cy="1712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6" descr="TRISCORP">
            <a:extLst>
              <a:ext uri="{FF2B5EF4-FFF2-40B4-BE49-F238E27FC236}">
                <a16:creationId xmlns:a16="http://schemas.microsoft.com/office/drawing/2014/main" id="{321E4EED-4EA9-4104-87F0-9D499E59F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4184" y="1937148"/>
            <a:ext cx="1492076" cy="7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9DA1E9-F020-4A06-B220-91ED16B28EA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13" y="1937148"/>
            <a:ext cx="1018060" cy="70501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BE65AE-7550-4CB1-AD84-5CDC8E96A469}"/>
              </a:ext>
            </a:extLst>
          </p:cNvPr>
          <p:cNvSpPr txBox="1"/>
          <p:nvPr/>
        </p:nvSpPr>
        <p:spPr>
          <a:xfrm>
            <a:off x="4321939" y="417857"/>
            <a:ext cx="3342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ขอขอบคุณ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8988F6F1-F3B8-41C3-851E-1D7C8933E98F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67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11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9CB7701-0957-4674-AD9B-41B7CB40EE70}"/>
              </a:ext>
            </a:extLst>
          </p:cNvPr>
          <p:cNvGrpSpPr/>
          <p:nvPr/>
        </p:nvGrpSpPr>
        <p:grpSpPr>
          <a:xfrm>
            <a:off x="5103406" y="3858986"/>
            <a:ext cx="3733916" cy="2947283"/>
            <a:chOff x="-94927" y="1795142"/>
            <a:chExt cx="6926385" cy="461759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AF5F3D1-F8E0-466A-A7C5-AF12581DE912}"/>
                </a:ext>
              </a:extLst>
            </p:cNvPr>
            <p:cNvSpPr/>
            <p:nvPr/>
          </p:nvSpPr>
          <p:spPr>
            <a:xfrm>
              <a:off x="2378912" y="2920031"/>
              <a:ext cx="2218555" cy="2932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BE1030-236D-4C63-9150-74A65BFAC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927" y="1795142"/>
              <a:ext cx="6926385" cy="461759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0EA66-7362-4EA9-9ADF-9F64C492B2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50" l="10000" r="99067">
                        <a14:foregroundMark x1="98067" y1="21150" x2="81000" y2="39400"/>
                        <a14:foregroundMark x1="81000" y1="39400" x2="72200" y2="57000"/>
                        <a14:foregroundMark x1="72200" y1="57000" x2="62033" y2="84300"/>
                        <a14:foregroundMark x1="62033" y1="84300" x2="53100" y2="92750"/>
                        <a14:foregroundMark x1="53100" y1="92750" x2="36700" y2="97700"/>
                        <a14:foregroundMark x1="36700" y1="97700" x2="47700" y2="89700"/>
                        <a14:foregroundMark x1="47700" y1="89700" x2="58033" y2="66350"/>
                        <a14:foregroundMark x1="58033" y1="66350" x2="69633" y2="37450"/>
                        <a14:foregroundMark x1="69633" y1="37450" x2="80200" y2="29000"/>
                        <a14:foregroundMark x1="80200" y1="29000" x2="91400" y2="23200"/>
                        <a14:foregroundMark x1="91400" y1="23200" x2="94833" y2="40850"/>
                        <a14:foregroundMark x1="94833" y1="40850" x2="94800" y2="89550"/>
                        <a14:foregroundMark x1="94800" y1="89550" x2="89400" y2="95300"/>
                        <a14:foregroundMark x1="89400" y1="95300" x2="57533" y2="93500"/>
                        <a14:foregroundMark x1="57533" y1="93500" x2="85433" y2="70300"/>
                        <a14:foregroundMark x1="85433" y1="70300" x2="89800" y2="61550"/>
                        <a14:foregroundMark x1="89800" y1="61550" x2="85833" y2="54250"/>
                        <a14:foregroundMark x1="85833" y1="54250" x2="81133" y2="52050"/>
                        <a14:foregroundMark x1="81133" y1="52050" x2="77433" y2="60650"/>
                        <a14:foregroundMark x1="77433" y1="60650" x2="77933" y2="68150"/>
                        <a14:foregroundMark x1="77933" y1="68150" x2="82600" y2="76450"/>
                        <a14:foregroundMark x1="82600" y1="76450" x2="86667" y2="80650"/>
                        <a14:foregroundMark x1="86667" y1="80650" x2="97067" y2="64400"/>
                        <a14:foregroundMark x1="66400" y1="22950" x2="73900" y2="45350"/>
                        <a14:foregroundMark x1="73900" y1="45350" x2="85467" y2="65050"/>
                        <a14:foregroundMark x1="72033" y1="31550" x2="87533" y2="39800"/>
                        <a14:foregroundMark x1="87533" y1="39800" x2="91167" y2="46750"/>
                        <a14:foregroundMark x1="91167" y1="46750" x2="85767" y2="47250"/>
                        <a14:foregroundMark x1="85767" y1="47250" x2="75133" y2="42300"/>
                        <a14:foregroundMark x1="75133" y1="42300" x2="69933" y2="42900"/>
                        <a14:foregroundMark x1="69933" y1="42900" x2="64600" y2="57900"/>
                        <a14:foregroundMark x1="64600" y1="57900" x2="60267" y2="74200"/>
                        <a14:foregroundMark x1="60267" y1="74200" x2="53433" y2="87100"/>
                        <a14:foregroundMark x1="53433" y1="87100" x2="48933" y2="91500"/>
                        <a14:foregroundMark x1="48933" y1="91500" x2="35267" y2="95600"/>
                        <a14:foregroundMark x1="35267" y1="95600" x2="56267" y2="99800"/>
                        <a14:foregroundMark x1="56267" y1="99800" x2="88933" y2="95600"/>
                        <a14:foregroundMark x1="88933" y1="95600" x2="94767" y2="96150"/>
                        <a14:foregroundMark x1="94767" y1="96150" x2="99533" y2="98550"/>
                        <a14:foregroundMark x1="99533" y1="98550" x2="99067" y2="23400"/>
                        <a14:foregroundMark x1="99067" y1="23400" x2="97933" y2="20500"/>
                        <a14:foregroundMark x1="31067" y1="97550" x2="53867" y2="95450"/>
                        <a14:foregroundMark x1="53867" y1="95450" x2="98600" y2="97050"/>
                        <a14:foregroundMark x1="57400" y1="90100" x2="85433" y2="85700"/>
                        <a14:foregroundMark x1="85433" y1="85700" x2="94367" y2="85700"/>
                        <a14:foregroundMark x1="93733" y1="50100" x2="79733" y2="85050"/>
                        <a14:foregroundMark x1="91000" y1="84250" x2="82333" y2="65750"/>
                        <a14:foregroundMark x1="82333" y1="65750" x2="88333" y2="68150"/>
                        <a14:foregroundMark x1="88333" y1="68150" x2="91133" y2="74400"/>
                        <a14:foregroundMark x1="91133" y1="74400" x2="86467" y2="75000"/>
                        <a14:foregroundMark x1="86467" y1="75000" x2="92133" y2="59850"/>
                        <a14:foregroundMark x1="92133" y1="59850" x2="92533" y2="52200"/>
                        <a14:foregroundMark x1="92533" y1="52200" x2="88067" y2="49050"/>
                        <a14:foregroundMark x1="88067" y1="49050" x2="87433" y2="32050"/>
                        <a14:foregroundMark x1="87433" y1="32050" x2="66700" y2="42850"/>
                        <a14:foregroundMark x1="66700" y1="42850" x2="59867" y2="54200"/>
                        <a14:foregroundMark x1="59867" y1="54200" x2="54700" y2="75300"/>
                        <a14:foregroundMark x1="66500" y1="38550" x2="57567" y2="55950"/>
                        <a14:foregroundMark x1="57567" y1="55950" x2="53300" y2="76900"/>
                        <a14:foregroundMark x1="53300" y1="76900" x2="49433" y2="81050"/>
                        <a14:foregroundMark x1="49433" y1="81050" x2="47967" y2="78700"/>
                        <a14:foregroundMark x1="52200" y1="69600" x2="57467" y2="70900"/>
                        <a14:foregroundMark x1="57467" y1="70900" x2="58600" y2="70100"/>
                        <a14:foregroundMark x1="46667" y1="78850" x2="48100" y2="81950"/>
                        <a14:foregroundMark x1="57067" y1="71400" x2="65400" y2="84650"/>
                        <a14:foregroundMark x1="65400" y1="84650" x2="83667" y2="91650"/>
                        <a14:foregroundMark x1="83667" y1="91650" x2="84733" y2="89750"/>
                        <a14:foregroundMark x1="45700" y1="81000" x2="46033" y2="8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02"/>
          <a:stretch/>
        </p:blipFill>
        <p:spPr>
          <a:xfrm>
            <a:off x="5202682" y="2822577"/>
            <a:ext cx="6579410" cy="406157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0EB0609-0F0F-4D22-98B9-28F726176BDB}"/>
              </a:ext>
            </a:extLst>
          </p:cNvPr>
          <p:cNvSpPr/>
          <p:nvPr/>
        </p:nvSpPr>
        <p:spPr>
          <a:xfrm>
            <a:off x="8529843" y="1203725"/>
            <a:ext cx="3252250" cy="2270436"/>
          </a:xfrm>
          <a:prstGeom prst="roundRect">
            <a:avLst>
              <a:gd name="adj" fmla="val 30254"/>
            </a:avLst>
          </a:prstGeom>
          <a:solidFill>
            <a:srgbClr val="3E5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FBB854B9-1EA5-4441-B56A-ABD58AF7F45C}"/>
              </a:ext>
            </a:extLst>
          </p:cNvPr>
          <p:cNvSpPr/>
          <p:nvPr/>
        </p:nvSpPr>
        <p:spPr bwMode="auto">
          <a:xfrm>
            <a:off x="597743" y="1201175"/>
            <a:ext cx="4246800" cy="742521"/>
          </a:xfrm>
          <a:prstGeom prst="roundRect">
            <a:avLst/>
          </a:prstGeom>
          <a:solidFill>
            <a:srgbClr val="2D92B3"/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กรอบแนวคิดในการสำรวจความเชื่อมั่น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เชื่อมโยงกับกรอบแนวคิด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tr" panose="00000500000000000000" pitchFamily="2" charset="-34"/>
                <a:ea typeface="Arial Unicode MS"/>
                <a:cs typeface="Mitr" panose="00000500000000000000" pitchFamily="2" charset="-34"/>
              </a:rPr>
              <a:t>Public Trust In Government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tr" panose="00000500000000000000" pitchFamily="2" charset="-34"/>
              <a:ea typeface="Arial Unicode MS"/>
              <a:cs typeface="Mitr" panose="00000500000000000000" pitchFamily="2" charset="-34"/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F514E66B-B032-4B2D-82C9-0A941B48C46B}"/>
              </a:ext>
            </a:extLst>
          </p:cNvPr>
          <p:cNvSpPr/>
          <p:nvPr/>
        </p:nvSpPr>
        <p:spPr>
          <a:xfrm>
            <a:off x="5169102" y="1359206"/>
            <a:ext cx="484632" cy="484632"/>
          </a:xfrm>
          <a:prstGeom prst="chevron">
            <a:avLst/>
          </a:prstGeom>
          <a:solidFill>
            <a:srgbClr val="3C7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C9DA9B4E-1412-4308-A066-12C13C0BA6E0}"/>
              </a:ext>
            </a:extLst>
          </p:cNvPr>
          <p:cNvSpPr/>
          <p:nvPr/>
        </p:nvSpPr>
        <p:spPr>
          <a:xfrm>
            <a:off x="5581514" y="1359206"/>
            <a:ext cx="484632" cy="484632"/>
          </a:xfrm>
          <a:prstGeom prst="chevron">
            <a:avLst/>
          </a:prstGeom>
          <a:solidFill>
            <a:srgbClr val="425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C30E589-87D7-4B6E-8BB2-F6A90514D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071171"/>
              </p:ext>
            </p:extLst>
          </p:nvPr>
        </p:nvGraphicFramePr>
        <p:xfrm>
          <a:off x="5653306" y="2276412"/>
          <a:ext cx="2808927" cy="3720749"/>
        </p:xfrm>
        <a:graphic>
          <a:graphicData uri="http://schemas.openxmlformats.org/drawingml/2006/table">
            <a:tbl>
              <a:tblPr firstRow="1" bandRow="1"/>
              <a:tblGrid>
                <a:gridCol w="2808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09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th-TH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ตอนที่ </a:t>
                      </a:r>
                      <a:r>
                        <a:rPr lang="en-GB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4 </a:t>
                      </a:r>
                      <a:r>
                        <a:rPr lang="th-TH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ความเชื่อมั่นต่อคุณภาพและการให้บริการของ สทน. (ภาพรวมองค์กร)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ความเชื่อมั่นต่อศักยภาพบุคลากร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ความเชื่อมั่นต่อผลสัมฤทธิ์ของงานบริการ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ความเชื่อมั่นต่อภาพลักษณ์องค์กร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ความเชื่อมั่นต่อประโยชน์สุขของประชาชน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ความเชื่อมั่นในภาพรวม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414F0881-B54C-46E6-8A6A-056BADEBE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473821"/>
              </p:ext>
            </p:extLst>
          </p:nvPr>
        </p:nvGraphicFramePr>
        <p:xfrm>
          <a:off x="8529842" y="2276412"/>
          <a:ext cx="3252250" cy="2172085"/>
        </p:xfrm>
        <a:graphic>
          <a:graphicData uri="http://schemas.openxmlformats.org/drawingml/2006/table">
            <a:tbl>
              <a:tblPr firstRow="1" bandRow="1"/>
              <a:tblGrid>
                <a:gridCol w="3252250">
                  <a:extLst>
                    <a:ext uri="{9D8B030D-6E8A-4147-A177-3AD203B41FA5}">
                      <a16:colId xmlns:a16="http://schemas.microsoft.com/office/drawing/2014/main" val="3050716662"/>
                    </a:ext>
                  </a:extLst>
                </a:gridCol>
              </a:tblGrid>
              <a:tr h="5430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ตอนที่ </a:t>
                      </a:r>
                      <a:r>
                        <a:rPr lang="en-GB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5 </a:t>
                      </a:r>
                      <a:r>
                        <a:rPr lang="th-TH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ความผูกพันต่อสินค้าและบริการของ สทน. (ภาพรวมองค์กร)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03171"/>
                  </a:ext>
                </a:extLst>
              </a:tr>
              <a:tr h="698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การกลับมาใช้บริการซ้ำ, การเปลี่ยนไปใช้บริการรายอื่นๆ กรณีที่ผลิตภัณฑ์หรือบริการมีคุณภาพและราคาเท่ากัน, การนึกถึง สทน. เป็นอันดับแรก ฯ</a:t>
                      </a:r>
                      <a:r>
                        <a:rPr lang="th-TH" sz="1200" b="0" baseline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ล</a:t>
                      </a: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ฯ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252455"/>
                  </a:ext>
                </a:extLst>
              </a:tr>
              <a:tr h="3146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h-TH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ตอนที่ </a:t>
                      </a:r>
                      <a:r>
                        <a:rPr lang="en-GB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6 </a:t>
                      </a:r>
                      <a:r>
                        <a:rPr lang="th-TH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ข้อคิดเห็น</a:t>
                      </a:r>
                      <a:r>
                        <a:rPr lang="en-GB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/</a:t>
                      </a:r>
                      <a:r>
                        <a:rPr lang="th-TH" sz="1400" b="0" kern="1200" dirty="0">
                          <a:solidFill>
                            <a:schemeClr val="bg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ข้อเสนอแนะอื่นๆ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121975"/>
                  </a:ext>
                </a:extLst>
              </a:tr>
              <a:tr h="491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จุดเด่น</a:t>
                      </a:r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/</a:t>
                      </a:r>
                      <a:r>
                        <a:rPr lang="th-TH" sz="1200" b="0" kern="1200" dirty="0">
                          <a:solidFill>
                            <a:schemeClr val="dk1"/>
                          </a:solidFill>
                          <a:latin typeface="Mitr" panose="00000500000000000000" pitchFamily="2" charset="-34"/>
                          <a:ea typeface="+mn-ea"/>
                          <a:cs typeface="Mitr" panose="00000500000000000000" pitchFamily="2" charset="-34"/>
                        </a:rPr>
                        <a:t>สิ่งที่ประทับใจ, สิ่งที่ต้องการให้เพิ่มเติม, ข้อเสนอแนะอื่นๆ </a:t>
                      </a:r>
                      <a:r>
                        <a:rPr lang="th-TH" sz="1200" b="0" baseline="0" dirty="0">
                          <a:latin typeface="Mitr" panose="00000500000000000000" pitchFamily="2" charset="-34"/>
                          <a:cs typeface="Mitr" panose="00000500000000000000" pitchFamily="2" charset="-34"/>
                        </a:rPr>
                        <a:t>ฯลฯ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Mitr" panose="00000500000000000000" pitchFamily="2" charset="-34"/>
                        <a:ea typeface="+mn-ea"/>
                        <a:cs typeface="Mitr" panose="00000500000000000000" pitchFamily="2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773346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CC530A82-53A4-4F7B-8BAE-73DC5A2EB296}"/>
              </a:ext>
            </a:extLst>
          </p:cNvPr>
          <p:cNvGrpSpPr/>
          <p:nvPr/>
        </p:nvGrpSpPr>
        <p:grpSpPr>
          <a:xfrm>
            <a:off x="164068" y="2105460"/>
            <a:ext cx="5114150" cy="4005274"/>
            <a:chOff x="161925" y="2407459"/>
            <a:chExt cx="5831251" cy="415647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E9FD01A-6543-4094-B814-12B42A956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30226" r="29801"/>
            <a:stretch/>
          </p:blipFill>
          <p:spPr>
            <a:xfrm>
              <a:off x="161925" y="2407459"/>
              <a:ext cx="2861327" cy="415647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A095C66-C393-491F-BAAF-0E9D6B572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1084"/>
            <a:stretch/>
          </p:blipFill>
          <p:spPr>
            <a:xfrm>
              <a:off x="161925" y="2412275"/>
              <a:ext cx="5831251" cy="3409142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B70A48-0C76-4320-B4D7-89E2EF5B9D36}"/>
                </a:ext>
              </a:extLst>
            </p:cNvPr>
            <p:cNvCxnSpPr/>
            <p:nvPr/>
          </p:nvCxnSpPr>
          <p:spPr>
            <a:xfrm>
              <a:off x="2349500" y="3403600"/>
              <a:ext cx="972000" cy="0"/>
            </a:xfrm>
            <a:prstGeom prst="line">
              <a:avLst/>
            </a:prstGeom>
            <a:ln w="22225">
              <a:solidFill>
                <a:srgbClr val="2A8DAD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2235D27-CDFF-43E0-AC1B-C890B65CF150}"/>
                </a:ext>
              </a:extLst>
            </p:cNvPr>
            <p:cNvCxnSpPr/>
            <p:nvPr/>
          </p:nvCxnSpPr>
          <p:spPr>
            <a:xfrm>
              <a:off x="2387600" y="4114800"/>
              <a:ext cx="936000" cy="0"/>
            </a:xfrm>
            <a:prstGeom prst="line">
              <a:avLst/>
            </a:prstGeom>
            <a:ln w="22225">
              <a:solidFill>
                <a:srgbClr val="2A8DAD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AAA5CA5-D5B9-4A31-81A0-3868AE396459}"/>
                </a:ext>
              </a:extLst>
            </p:cNvPr>
            <p:cNvCxnSpPr/>
            <p:nvPr/>
          </p:nvCxnSpPr>
          <p:spPr>
            <a:xfrm>
              <a:off x="3023252" y="4114800"/>
              <a:ext cx="0" cy="685800"/>
            </a:xfrm>
            <a:prstGeom prst="line">
              <a:avLst/>
            </a:prstGeom>
            <a:ln w="22225">
              <a:solidFill>
                <a:srgbClr val="2A8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2BD6BA-16AD-44A6-8DF9-97E074090F46}"/>
                </a:ext>
              </a:extLst>
            </p:cNvPr>
            <p:cNvCxnSpPr/>
            <p:nvPr/>
          </p:nvCxnSpPr>
          <p:spPr>
            <a:xfrm>
              <a:off x="3007800" y="4800600"/>
              <a:ext cx="324000" cy="0"/>
            </a:xfrm>
            <a:prstGeom prst="line">
              <a:avLst/>
            </a:prstGeom>
            <a:ln w="22225">
              <a:solidFill>
                <a:srgbClr val="2A8DAD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14E77DA-7DA3-4F21-B87B-20399E44B0F2}"/>
                </a:ext>
              </a:extLst>
            </p:cNvPr>
            <p:cNvCxnSpPr/>
            <p:nvPr/>
          </p:nvCxnSpPr>
          <p:spPr>
            <a:xfrm>
              <a:off x="3023252" y="4927600"/>
              <a:ext cx="0" cy="1260000"/>
            </a:xfrm>
            <a:prstGeom prst="line">
              <a:avLst/>
            </a:prstGeom>
            <a:ln w="22225">
              <a:solidFill>
                <a:srgbClr val="2A8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2DBB482-E55C-46ED-A906-2453692217D3}"/>
                </a:ext>
              </a:extLst>
            </p:cNvPr>
            <p:cNvCxnSpPr/>
            <p:nvPr/>
          </p:nvCxnSpPr>
          <p:spPr>
            <a:xfrm flipH="1">
              <a:off x="2540000" y="4927600"/>
              <a:ext cx="483252" cy="0"/>
            </a:xfrm>
            <a:prstGeom prst="line">
              <a:avLst/>
            </a:prstGeom>
            <a:ln w="22225">
              <a:solidFill>
                <a:srgbClr val="2A8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51E2F97-93C3-4B84-9031-A887D9475877}"/>
                </a:ext>
              </a:extLst>
            </p:cNvPr>
            <p:cNvCxnSpPr/>
            <p:nvPr/>
          </p:nvCxnSpPr>
          <p:spPr>
            <a:xfrm flipH="1">
              <a:off x="2654300" y="5588000"/>
              <a:ext cx="360000" cy="0"/>
            </a:xfrm>
            <a:prstGeom prst="line">
              <a:avLst/>
            </a:prstGeom>
            <a:ln w="22225">
              <a:solidFill>
                <a:srgbClr val="2A8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17D00ED-0D64-439D-9857-2677ED1AA711}"/>
                </a:ext>
              </a:extLst>
            </p:cNvPr>
            <p:cNvCxnSpPr/>
            <p:nvPr/>
          </p:nvCxnSpPr>
          <p:spPr>
            <a:xfrm flipH="1">
              <a:off x="2881352" y="6187600"/>
              <a:ext cx="144000" cy="0"/>
            </a:xfrm>
            <a:prstGeom prst="line">
              <a:avLst/>
            </a:prstGeom>
            <a:ln w="22225">
              <a:solidFill>
                <a:srgbClr val="2A8D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6706DD-77CA-4EFD-AE18-1293621879B7}"/>
                </a:ext>
              </a:extLst>
            </p:cNvPr>
            <p:cNvCxnSpPr/>
            <p:nvPr/>
          </p:nvCxnSpPr>
          <p:spPr>
            <a:xfrm>
              <a:off x="3020500" y="5524500"/>
              <a:ext cx="324000" cy="0"/>
            </a:xfrm>
            <a:prstGeom prst="line">
              <a:avLst/>
            </a:prstGeom>
            <a:ln w="22225">
              <a:solidFill>
                <a:srgbClr val="2A8DAD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1E84BFC-B8A6-480D-A9ED-CA022ED175CD}"/>
              </a:ext>
            </a:extLst>
          </p:cNvPr>
          <p:cNvSpPr txBox="1"/>
          <p:nvPr/>
        </p:nvSpPr>
        <p:spPr>
          <a:xfrm>
            <a:off x="8599073" y="1466959"/>
            <a:ext cx="2077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ประเด็นคำถามเพิ่มเติม : ความผูกพันต่อองค์กร และคำถามปลายเปิด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BC960A3-ADE9-47EE-8BBB-2D962B031B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864" y="865872"/>
            <a:ext cx="1545991" cy="1545991"/>
          </a:xfrm>
          <a:prstGeom prst="rect">
            <a:avLst/>
          </a:prstGeom>
        </p:spPr>
      </p:pic>
      <p:sp>
        <p:nvSpPr>
          <p:cNvPr id="43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row: Chevron 17">
            <a:extLst>
              <a:ext uri="{FF2B5EF4-FFF2-40B4-BE49-F238E27FC236}">
                <a16:creationId xmlns:a16="http://schemas.microsoft.com/office/drawing/2014/main" id="{5B558A55-DC5D-49F0-A4D0-F49F33EB583B}"/>
              </a:ext>
            </a:extLst>
          </p:cNvPr>
          <p:cNvSpPr/>
          <p:nvPr/>
        </p:nvSpPr>
        <p:spPr>
          <a:xfrm>
            <a:off x="7221321" y="232551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5" name="Arrow: Pentagon 1">
            <a:extLst>
              <a:ext uri="{FF2B5EF4-FFF2-40B4-BE49-F238E27FC236}">
                <a16:creationId xmlns:a16="http://schemas.microsoft.com/office/drawing/2014/main" id="{2B393331-5D4A-4961-AB58-3DE7220FAF94}"/>
              </a:ext>
            </a:extLst>
          </p:cNvPr>
          <p:cNvSpPr/>
          <p:nvPr/>
        </p:nvSpPr>
        <p:spPr>
          <a:xfrm>
            <a:off x="1" y="232551"/>
            <a:ext cx="6972299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6" name="Arrow: Chevron 18">
            <a:extLst>
              <a:ext uri="{FF2B5EF4-FFF2-40B4-BE49-F238E27FC236}">
                <a16:creationId xmlns:a16="http://schemas.microsoft.com/office/drawing/2014/main" id="{B251CA05-7D56-47E6-9756-C119C1558F2E}"/>
              </a:ext>
            </a:extLst>
          </p:cNvPr>
          <p:cNvSpPr/>
          <p:nvPr/>
        </p:nvSpPr>
        <p:spPr>
          <a:xfrm>
            <a:off x="7550814" y="232551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7" name="Arrow: Chevron 19">
            <a:extLst>
              <a:ext uri="{FF2B5EF4-FFF2-40B4-BE49-F238E27FC236}">
                <a16:creationId xmlns:a16="http://schemas.microsoft.com/office/drawing/2014/main" id="{7D930977-3753-49D3-962C-D68A88D8CA65}"/>
              </a:ext>
            </a:extLst>
          </p:cNvPr>
          <p:cNvSpPr/>
          <p:nvPr/>
        </p:nvSpPr>
        <p:spPr>
          <a:xfrm>
            <a:off x="6730856" y="232551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71024" y="12241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h-TH" altLang="ko-KR" sz="36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วิธีการดำเนินการวิจัย </a:t>
            </a:r>
            <a:r>
              <a:rPr lang="th-TH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(</a:t>
            </a:r>
            <a:r>
              <a:rPr lang="en-US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Methodology)</a:t>
            </a:r>
          </a:p>
        </p:txBody>
      </p:sp>
      <p:pic>
        <p:nvPicPr>
          <p:cNvPr id="51" name="Picture 16" descr="TRISCORP">
            <a:extLst>
              <a:ext uri="{FF2B5EF4-FFF2-40B4-BE49-F238E27FC236}">
                <a16:creationId xmlns:a16="http://schemas.microsoft.com/office/drawing/2014/main" id="{2CD9B6EC-89B1-46F1-A5EA-FF47DA3B7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72E67C30-61D6-4090-BCFE-623691D824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49" name="Slide Number Placeholder 17">
            <a:extLst>
              <a:ext uri="{FF2B5EF4-FFF2-40B4-BE49-F238E27FC236}">
                <a16:creationId xmlns:a16="http://schemas.microsoft.com/office/drawing/2014/main" id="{89F4F028-DA2A-4D21-AF6E-DA00A4A07FAF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7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D859123B-431D-4ED9-AB37-78983877A652}"/>
              </a:ext>
            </a:extLst>
          </p:cNvPr>
          <p:cNvSpPr/>
          <p:nvPr/>
        </p:nvSpPr>
        <p:spPr>
          <a:xfrm>
            <a:off x="5926672" y="1342926"/>
            <a:ext cx="484632" cy="484632"/>
          </a:xfrm>
          <a:prstGeom prst="chevron">
            <a:avLst/>
          </a:prstGeom>
          <a:solidFill>
            <a:srgbClr val="425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53" name="Arrow: Chevron 52">
            <a:extLst>
              <a:ext uri="{FF2B5EF4-FFF2-40B4-BE49-F238E27FC236}">
                <a16:creationId xmlns:a16="http://schemas.microsoft.com/office/drawing/2014/main" id="{22EEB9C6-2A37-45EE-80FD-DBDFF3E1E424}"/>
              </a:ext>
            </a:extLst>
          </p:cNvPr>
          <p:cNvSpPr/>
          <p:nvPr/>
        </p:nvSpPr>
        <p:spPr>
          <a:xfrm>
            <a:off x="6315397" y="1342926"/>
            <a:ext cx="484632" cy="484632"/>
          </a:xfrm>
          <a:prstGeom prst="chevron">
            <a:avLst/>
          </a:prstGeom>
          <a:solidFill>
            <a:srgbClr val="425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4619A21D-BB92-481B-953D-E86D7246C0CA}"/>
              </a:ext>
            </a:extLst>
          </p:cNvPr>
          <p:cNvSpPr/>
          <p:nvPr/>
        </p:nvSpPr>
        <p:spPr>
          <a:xfrm>
            <a:off x="6713446" y="1349804"/>
            <a:ext cx="484632" cy="484632"/>
          </a:xfrm>
          <a:prstGeom prst="chevron">
            <a:avLst/>
          </a:prstGeom>
          <a:solidFill>
            <a:srgbClr val="3C7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8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53FEA-9CC1-48F3-9B2E-A2B29E8F7EC3}"/>
              </a:ext>
            </a:extLst>
          </p:cNvPr>
          <p:cNvGrpSpPr/>
          <p:nvPr/>
        </p:nvGrpSpPr>
        <p:grpSpPr>
          <a:xfrm>
            <a:off x="5824742" y="1131453"/>
            <a:ext cx="5839608" cy="2604559"/>
            <a:chOff x="5581478" y="1322051"/>
            <a:chExt cx="6140818" cy="249745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FA07D3-26D3-4A47-B444-9B6242EEA540}"/>
                </a:ext>
              </a:extLst>
            </p:cNvPr>
            <p:cNvSpPr/>
            <p:nvPr/>
          </p:nvSpPr>
          <p:spPr>
            <a:xfrm>
              <a:off x="5590809" y="1732438"/>
              <a:ext cx="689993" cy="15287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724CEA-7B7A-44D3-980B-7520BF1E4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5042" y="1520799"/>
              <a:ext cx="5817254" cy="229870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FA5E96-7323-4D6D-9D92-E984036B8FD0}"/>
                </a:ext>
              </a:extLst>
            </p:cNvPr>
            <p:cNvSpPr txBox="1"/>
            <p:nvPr/>
          </p:nvSpPr>
          <p:spPr>
            <a:xfrm rot="16200000">
              <a:off x="4852915" y="2050614"/>
              <a:ext cx="1826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00" dirty="0">
                  <a:solidFill>
                    <a:schemeClr val="bg1"/>
                  </a:solidFill>
                  <a:latin typeface="Mitr" panose="00000500000000000000" pitchFamily="2" charset="-34"/>
                  <a:cs typeface="Mitr" panose="00000500000000000000" pitchFamily="2" charset="-34"/>
                </a:rPr>
                <a:t>การวิเคราะห์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A42901-090C-441C-BA8C-08F01877C70D}"/>
              </a:ext>
            </a:extLst>
          </p:cNvPr>
          <p:cNvGrpSpPr/>
          <p:nvPr/>
        </p:nvGrpSpPr>
        <p:grpSpPr>
          <a:xfrm>
            <a:off x="5782822" y="3556000"/>
            <a:ext cx="5848515" cy="2504964"/>
            <a:chOff x="5596482" y="3792992"/>
            <a:chExt cx="6125813" cy="253079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7AA377D-B383-41DA-89A1-9605AA95D0EE}"/>
                </a:ext>
              </a:extLst>
            </p:cNvPr>
            <p:cNvSpPr/>
            <p:nvPr/>
          </p:nvSpPr>
          <p:spPr>
            <a:xfrm>
              <a:off x="5605813" y="4203379"/>
              <a:ext cx="689993" cy="152876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D58EE6-501B-4D57-8714-C20649D75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690" y="4037590"/>
              <a:ext cx="5785605" cy="228619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C9781F-BEB8-4DB0-ABE6-BB18FDFC8288}"/>
                </a:ext>
              </a:extLst>
            </p:cNvPr>
            <p:cNvSpPr txBox="1"/>
            <p:nvPr/>
          </p:nvSpPr>
          <p:spPr>
            <a:xfrm rot="16200000">
              <a:off x="4867919" y="4521555"/>
              <a:ext cx="1826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00" dirty="0">
                  <a:solidFill>
                    <a:schemeClr val="bg1"/>
                  </a:solidFill>
                  <a:latin typeface="Mitr" panose="00000500000000000000" pitchFamily="2" charset="-34"/>
                  <a:cs typeface="Mitr" panose="00000500000000000000" pitchFamily="2" charset="-34"/>
                </a:rPr>
                <a:t>การแปลผล</a:t>
              </a:r>
            </a:p>
          </p:txBody>
        </p:sp>
      </p:grpSp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52C51F72-18E5-4BCB-8C73-A2CC14A96763}"/>
              </a:ext>
            </a:extLst>
          </p:cNvPr>
          <p:cNvSpPr/>
          <p:nvPr/>
        </p:nvSpPr>
        <p:spPr>
          <a:xfrm>
            <a:off x="503165" y="1131453"/>
            <a:ext cx="5073351" cy="88809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75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 b="1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การประมวลผลด้านความพึงพอใจ</a:t>
            </a:r>
            <a:endParaRPr lang="en-US" sz="1800" b="1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2A6455-3247-48EF-A71D-B1DD83447FF0}"/>
              </a:ext>
            </a:extLst>
          </p:cNvPr>
          <p:cNvSpPr txBox="1"/>
          <p:nvPr/>
        </p:nvSpPr>
        <p:spPr>
          <a:xfrm>
            <a:off x="527651" y="2147899"/>
            <a:ext cx="50488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ค่าคะแนนถ่วงน้ำหนัก = [(คะแนนของงานบริการที่ 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X %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น้ำหนักของงานบริการที่ 1) + (คะแนนของงานบริการที่ 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X %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น้ำหนักของงานบริการที่ 2) +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… +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(คะแนนของงานบริการที่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nX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%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น้ำหนักของงานบริการที่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n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)]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00BFDF2-63F9-4C34-A567-56AE0E8C3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4" y="2893610"/>
            <a:ext cx="5848516" cy="3899010"/>
          </a:xfrm>
          <a:prstGeom prst="rect">
            <a:avLst/>
          </a:prstGeom>
        </p:spPr>
      </p:pic>
      <p:sp>
        <p:nvSpPr>
          <p:cNvPr id="30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Chevron 17">
            <a:extLst>
              <a:ext uri="{FF2B5EF4-FFF2-40B4-BE49-F238E27FC236}">
                <a16:creationId xmlns:a16="http://schemas.microsoft.com/office/drawing/2014/main" id="{5B558A55-DC5D-49F0-A4D0-F49F33EB583B}"/>
              </a:ext>
            </a:extLst>
          </p:cNvPr>
          <p:cNvSpPr/>
          <p:nvPr/>
        </p:nvSpPr>
        <p:spPr>
          <a:xfrm>
            <a:off x="7221321" y="142398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2" name="Arrow: Pentagon 1">
            <a:extLst>
              <a:ext uri="{FF2B5EF4-FFF2-40B4-BE49-F238E27FC236}">
                <a16:creationId xmlns:a16="http://schemas.microsoft.com/office/drawing/2014/main" id="{2B393331-5D4A-4961-AB58-3DE7220FAF94}"/>
              </a:ext>
            </a:extLst>
          </p:cNvPr>
          <p:cNvSpPr/>
          <p:nvPr/>
        </p:nvSpPr>
        <p:spPr>
          <a:xfrm>
            <a:off x="1" y="142398"/>
            <a:ext cx="6972299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Arrow: Chevron 18">
            <a:extLst>
              <a:ext uri="{FF2B5EF4-FFF2-40B4-BE49-F238E27FC236}">
                <a16:creationId xmlns:a16="http://schemas.microsoft.com/office/drawing/2014/main" id="{B251CA05-7D56-47E6-9756-C119C1558F2E}"/>
              </a:ext>
            </a:extLst>
          </p:cNvPr>
          <p:cNvSpPr/>
          <p:nvPr/>
        </p:nvSpPr>
        <p:spPr>
          <a:xfrm>
            <a:off x="7550814" y="142398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4" name="Arrow: Chevron 19">
            <a:extLst>
              <a:ext uri="{FF2B5EF4-FFF2-40B4-BE49-F238E27FC236}">
                <a16:creationId xmlns:a16="http://schemas.microsoft.com/office/drawing/2014/main" id="{7D930977-3753-49D3-962C-D68A88D8CA65}"/>
              </a:ext>
            </a:extLst>
          </p:cNvPr>
          <p:cNvSpPr/>
          <p:nvPr/>
        </p:nvSpPr>
        <p:spPr>
          <a:xfrm>
            <a:off x="6730856" y="142398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1" y="-104546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h-TH" altLang="ko-KR" sz="36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วิธีการดำเนินการวิจัย </a:t>
            </a:r>
            <a:r>
              <a:rPr lang="th-TH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(</a:t>
            </a:r>
            <a:r>
              <a:rPr lang="en-US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Methodology)</a:t>
            </a:r>
          </a:p>
        </p:txBody>
      </p:sp>
      <p:pic>
        <p:nvPicPr>
          <p:cNvPr id="38" name="Picture 16" descr="TRISCORP">
            <a:extLst>
              <a:ext uri="{FF2B5EF4-FFF2-40B4-BE49-F238E27FC236}">
                <a16:creationId xmlns:a16="http://schemas.microsoft.com/office/drawing/2014/main" id="{F69D97D8-8072-4482-BB92-0FE0E5FE1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ADD9F133-209B-4392-B380-71B27245F8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36" name="Slide Number Placeholder 17">
            <a:extLst>
              <a:ext uri="{FF2B5EF4-FFF2-40B4-BE49-F238E27FC236}">
                <a16:creationId xmlns:a16="http://schemas.microsoft.com/office/drawing/2014/main" id="{EB111E1E-9CA4-453D-8F20-D7DFF22DDC1B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8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798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1EA8F1-C9F2-4191-819F-612A1C49A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853" y="1593878"/>
            <a:ext cx="5986001" cy="24322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3B429F-06BD-4CAF-ADC1-9660AB69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95" y="3980654"/>
            <a:ext cx="6077260" cy="2603553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C63E4A0D-0B19-4AC3-AE05-ED23C2021F6C}"/>
              </a:ext>
            </a:extLst>
          </p:cNvPr>
          <p:cNvSpPr/>
          <p:nvPr/>
        </p:nvSpPr>
        <p:spPr>
          <a:xfrm>
            <a:off x="574285" y="1330960"/>
            <a:ext cx="5073351" cy="83588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75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 b="1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การประมวลผลด้านความเชื่อมั่น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 b="1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และด้านความผูกพันต่อสินค้า/บริการ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60441C-37D5-4A4F-A869-5C85119EA32E}"/>
              </a:ext>
            </a:extLst>
          </p:cNvPr>
          <p:cNvSpPr txBox="1"/>
          <p:nvPr/>
        </p:nvSpPr>
        <p:spPr>
          <a:xfrm>
            <a:off x="598771" y="2295194"/>
            <a:ext cx="50488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ค่าคะแนนถ่วงน้ำหนัก = [(คะแนนของงานบริการที่ 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X %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น้ำหนักของงานบริการที่ 1) + (คะแนนของงานบริการที่ 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X %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น้ำหนักของงานบริการที่ 2) +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… +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(คะแนนของงานบริการที่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nX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 %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น้ำหนักของงานบริการที่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n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tr" panose="00000500000000000000" pitchFamily="2" charset="-34"/>
                <a:cs typeface="Mitr" panose="00000500000000000000" pitchFamily="2" charset="-34"/>
              </a:rPr>
              <a:t>)]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58B6D2-F8AF-49AA-B1D8-6F015D92CFFE}"/>
              </a:ext>
            </a:extLst>
          </p:cNvPr>
          <p:cNvGrpSpPr/>
          <p:nvPr/>
        </p:nvGrpSpPr>
        <p:grpSpPr>
          <a:xfrm>
            <a:off x="-1" y="3093020"/>
            <a:ext cx="6077260" cy="3900614"/>
            <a:chOff x="574285" y="2764624"/>
            <a:chExt cx="5679913" cy="3786608"/>
          </a:xfrm>
        </p:grpSpPr>
        <p:sp>
          <p:nvSpPr>
            <p:cNvPr id="35" name="Rectangle: Single Corner Rounded 34">
              <a:extLst>
                <a:ext uri="{FF2B5EF4-FFF2-40B4-BE49-F238E27FC236}">
                  <a16:creationId xmlns:a16="http://schemas.microsoft.com/office/drawing/2014/main" id="{C10CE409-5B1B-4DC7-A71D-C23CE3B7588C}"/>
                </a:ext>
              </a:extLst>
            </p:cNvPr>
            <p:cNvSpPr/>
            <p:nvPr/>
          </p:nvSpPr>
          <p:spPr>
            <a:xfrm>
              <a:off x="1550020" y="4691159"/>
              <a:ext cx="1583473" cy="1174382"/>
            </a:xfrm>
            <a:prstGeom prst="round1Rect">
              <a:avLst/>
            </a:prstGeom>
            <a:solidFill>
              <a:srgbClr val="EBB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926F26A-87DC-4F3E-B7AD-5C9942576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85" y="2764624"/>
              <a:ext cx="5679913" cy="3786608"/>
            </a:xfrm>
            <a:prstGeom prst="rect">
              <a:avLst/>
            </a:prstGeom>
          </p:spPr>
        </p:pic>
      </p:grpSp>
      <p:sp>
        <p:nvSpPr>
          <p:cNvPr id="20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Chevron 17">
            <a:extLst>
              <a:ext uri="{FF2B5EF4-FFF2-40B4-BE49-F238E27FC236}">
                <a16:creationId xmlns:a16="http://schemas.microsoft.com/office/drawing/2014/main" id="{5B558A55-DC5D-49F0-A4D0-F49F33EB583B}"/>
              </a:ext>
            </a:extLst>
          </p:cNvPr>
          <p:cNvSpPr/>
          <p:nvPr/>
        </p:nvSpPr>
        <p:spPr>
          <a:xfrm>
            <a:off x="7221321" y="387099"/>
            <a:ext cx="618484" cy="880990"/>
          </a:xfrm>
          <a:prstGeom prst="chevron">
            <a:avLst>
              <a:gd name="adj" fmla="val 56731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42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4" name="Arrow: Pentagon 1">
            <a:extLst>
              <a:ext uri="{FF2B5EF4-FFF2-40B4-BE49-F238E27FC236}">
                <a16:creationId xmlns:a16="http://schemas.microsoft.com/office/drawing/2014/main" id="{2B393331-5D4A-4961-AB58-3DE7220FAF94}"/>
              </a:ext>
            </a:extLst>
          </p:cNvPr>
          <p:cNvSpPr/>
          <p:nvPr/>
        </p:nvSpPr>
        <p:spPr>
          <a:xfrm>
            <a:off x="1" y="387099"/>
            <a:ext cx="6972299" cy="880990"/>
          </a:xfrm>
          <a:prstGeom prst="homePlate">
            <a:avLst>
              <a:gd name="adj" fmla="val 40909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Arrow: Chevron 18">
            <a:extLst>
              <a:ext uri="{FF2B5EF4-FFF2-40B4-BE49-F238E27FC236}">
                <a16:creationId xmlns:a16="http://schemas.microsoft.com/office/drawing/2014/main" id="{B251CA05-7D56-47E6-9756-C119C1558F2E}"/>
              </a:ext>
            </a:extLst>
          </p:cNvPr>
          <p:cNvSpPr/>
          <p:nvPr/>
        </p:nvSpPr>
        <p:spPr>
          <a:xfrm>
            <a:off x="7550814" y="387099"/>
            <a:ext cx="463863" cy="880990"/>
          </a:xfrm>
          <a:prstGeom prst="chevron">
            <a:avLst>
              <a:gd name="adj" fmla="val 7470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6" name="Arrow: Chevron 19">
            <a:extLst>
              <a:ext uri="{FF2B5EF4-FFF2-40B4-BE49-F238E27FC236}">
                <a16:creationId xmlns:a16="http://schemas.microsoft.com/office/drawing/2014/main" id="{7D930977-3753-49D3-962C-D68A88D8CA65}"/>
              </a:ext>
            </a:extLst>
          </p:cNvPr>
          <p:cNvSpPr/>
          <p:nvPr/>
        </p:nvSpPr>
        <p:spPr>
          <a:xfrm>
            <a:off x="6730856" y="387099"/>
            <a:ext cx="773105" cy="880990"/>
          </a:xfrm>
          <a:prstGeom prst="chevron">
            <a:avLst>
              <a:gd name="adj" fmla="val 4505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1" y="157910"/>
            <a:ext cx="8329858" cy="132532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h-TH" altLang="ko-KR" sz="36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วิธีการดำเนินการวิจัย </a:t>
            </a:r>
            <a:r>
              <a:rPr lang="th-TH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(</a:t>
            </a:r>
            <a:r>
              <a:rPr lang="en-US" altLang="ko-KR" sz="2400" dirty="0">
                <a:ln w="127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Methodology)</a:t>
            </a:r>
          </a:p>
        </p:txBody>
      </p:sp>
      <p:pic>
        <p:nvPicPr>
          <p:cNvPr id="37" name="Picture 16" descr="TRISCORP">
            <a:extLst>
              <a:ext uri="{FF2B5EF4-FFF2-40B4-BE49-F238E27FC236}">
                <a16:creationId xmlns:a16="http://schemas.microsoft.com/office/drawing/2014/main" id="{28A906FF-0CA1-4DA4-8A1B-1858E17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041" y="166200"/>
            <a:ext cx="1073429" cy="5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1FC0B919-6E90-48F1-AB15-B8C0A6170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711" y1="33851" x2="70508" y2="66770"/>
                        <a14:foregroundMark x1="70117" y1="38199" x2="63281" y2="88820"/>
                        <a14:foregroundMark x1="51758" y1="30745" x2="53320" y2="71739"/>
                        <a14:foregroundMark x1="54297" y1="27950" x2="67773" y2="75776"/>
                        <a14:foregroundMark x1="62500" y1="26708" x2="65039" y2="58385"/>
                        <a14:foregroundMark x1="60938" y1="36957" x2="63086" y2="45342"/>
                        <a14:foregroundMark x1="59375" y1="35093" x2="48828" y2="47826"/>
                        <a14:foregroundMark x1="42383" y1="38199" x2="60156" y2="52484"/>
                        <a14:foregroundMark x1="56641" y1="41615" x2="58984" y2="70497"/>
                        <a14:foregroundMark x1="27734" y1="47516" x2="45117" y2="48447"/>
                        <a14:foregroundMark x1="40625" y1="58075" x2="58008" y2="58385"/>
                        <a14:foregroundMark x1="33008" y1="39130" x2="37305" y2="60248"/>
                        <a14:foregroundMark x1="41797" y1="65217" x2="55273" y2="57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24" y="78589"/>
            <a:ext cx="1108099" cy="696889"/>
          </a:xfrm>
          <a:prstGeom prst="rect">
            <a:avLst/>
          </a:prstGeom>
        </p:spPr>
      </p:pic>
      <p:sp>
        <p:nvSpPr>
          <p:cNvPr id="28" name="Slide Number Placeholder 17">
            <a:extLst>
              <a:ext uri="{FF2B5EF4-FFF2-40B4-BE49-F238E27FC236}">
                <a16:creationId xmlns:a16="http://schemas.microsoft.com/office/drawing/2014/main" id="{6336D4B3-247C-4E91-940B-6788F122B7C6}"/>
              </a:ext>
            </a:extLst>
          </p:cNvPr>
          <p:cNvSpPr txBox="1">
            <a:spLocks/>
          </p:cNvSpPr>
          <p:nvPr/>
        </p:nvSpPr>
        <p:spPr bwMode="auto">
          <a:xfrm>
            <a:off x="10046422" y="6584156"/>
            <a:ext cx="205674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>
              <a:buClrTx/>
            </a:pPr>
            <a:fld id="{BED57926-6FE4-4F43-8B2B-32C03D3A740C}" type="slidenum">
              <a:rPr lang="en-US" sz="1500" b="1" kern="1200">
                <a:solidFill>
                  <a:srgbClr val="898989"/>
                </a:solidFill>
                <a:latin typeface="TH Niramit AS" pitchFamily="2" charset="-34"/>
                <a:cs typeface="TH Niramit AS" pitchFamily="2" charset="-34"/>
              </a:rPr>
              <a:pPr algn="r" defTabSz="685800">
                <a:buClrTx/>
              </a:pPr>
              <a:t>9</a:t>
            </a:fld>
            <a:endParaRPr lang="en-US" sz="1500" b="1" kern="1200" dirty="0">
              <a:solidFill>
                <a:srgbClr val="898989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5041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5453</Words>
  <Application>Microsoft Office PowerPoint</Application>
  <PresentationFormat>Widescreen</PresentationFormat>
  <Paragraphs>941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Calibri</vt:lpstr>
      <vt:lpstr>Wingdings</vt:lpstr>
      <vt:lpstr>TH Niramit AS</vt:lpstr>
      <vt:lpstr>TH SarabunPSK</vt:lpstr>
      <vt:lpstr>Mitr</vt:lpstr>
      <vt:lpstr>Arial</vt:lpstr>
      <vt:lpstr>Arial Rounded MT Bold</vt:lpstr>
      <vt:lpstr>Times New Roman</vt:lpstr>
      <vt:lpstr>Calibri Light</vt:lpstr>
      <vt:lpstr>Office Theme</vt:lpstr>
      <vt:lpstr>โครงการจ้างที่ปรึกษาเพื่อดำเนินการสำรวจความพึงพอใจผู้รับบริการของ สทน. ประจำปีงบประมาณ พ.ศ. 2564  ในช่วงระยะเวลา วันที่ 1 ตุลาคม 2563  - 31 มีนาคม 2564 จำนวน 1 โครงการ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ข้อเสนอแนะสำหรับปรับปรุงคุณภาพการให้บริการ</vt:lpstr>
      <vt:lpstr>ข้อเสนอแนะสำหรับปรับปรุงคุณภาพการให้บริการ</vt:lpstr>
      <vt:lpstr>ข้อเสนอแนะสำหรับปรับปรุงคุณภาพการให้บริการ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โครงการจ้างที่ปรึกษาเพื่อดำเนินการสำรวจความพึงพอใจผู้รับบริการของ สทน. ประจำปีงบประมาณ พ.ศ. 2564  ในช่วงระยะเวลา วันที่ 1 ตุลาคม 2563 - 31 มีนาคม 2564 จำนวน 1 โครงการ</dc:title>
  <dc:creator>Sitanun Kongpermpool</dc:creator>
  <cp:lastModifiedBy>Patchara  Yampian</cp:lastModifiedBy>
  <cp:revision>163</cp:revision>
  <dcterms:created xsi:type="dcterms:W3CDTF">2021-12-23T15:24:00Z</dcterms:created>
  <dcterms:modified xsi:type="dcterms:W3CDTF">2022-04-04T08:12:53Z</dcterms:modified>
</cp:coreProperties>
</file>